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7BBF54FA_BE09012E.xml" ContentType="application/vnd.ms-powerpoint.comments+xml"/>
  <Override PartName="/ppt/notesSlides/notesSlide33.xml" ContentType="application/vnd.openxmlformats-officedocument.presentationml.notesSlide+xml"/>
  <Override PartName="/ppt/comments/modernComment_2710_B3691719.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726_17CA2F24.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14E_F5F761DB.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1.xml" ContentType="application/vnd.openxmlformats-officedocument.presentationml.tags+xml"/>
  <Override PartName="/ppt/notesSlides/notesSlide45.xml" ContentType="application/vnd.openxmlformats-officedocument.presentationml.notesSlide+xml"/>
  <Override PartName="/ppt/tags/tag5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3.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23"/>
  </p:notesMasterIdLst>
  <p:sldIdLst>
    <p:sldId id="2076138227" r:id="rId7"/>
    <p:sldId id="2076138228" r:id="rId8"/>
    <p:sldId id="2076138271" r:id="rId9"/>
    <p:sldId id="1841" r:id="rId10"/>
    <p:sldId id="11927" r:id="rId11"/>
    <p:sldId id="2076137932" r:id="rId12"/>
    <p:sldId id="2076137928" r:id="rId13"/>
    <p:sldId id="9899" r:id="rId14"/>
    <p:sldId id="2076138296" r:id="rId15"/>
    <p:sldId id="10023" r:id="rId16"/>
    <p:sldId id="9901" r:id="rId17"/>
    <p:sldId id="2076137934" r:id="rId18"/>
    <p:sldId id="2076137930" r:id="rId19"/>
    <p:sldId id="2076137795" r:id="rId20"/>
    <p:sldId id="2076138295" r:id="rId21"/>
    <p:sldId id="9904" r:id="rId22"/>
    <p:sldId id="10055" r:id="rId23"/>
    <p:sldId id="2076136696" r:id="rId24"/>
    <p:sldId id="9905" r:id="rId25"/>
    <p:sldId id="9927" r:id="rId26"/>
    <p:sldId id="2076136697" r:id="rId27"/>
    <p:sldId id="9970" r:id="rId28"/>
    <p:sldId id="9983" r:id="rId29"/>
    <p:sldId id="10017" r:id="rId30"/>
    <p:sldId id="9984" r:id="rId31"/>
    <p:sldId id="9975" r:id="rId32"/>
    <p:sldId id="2076137794" r:id="rId33"/>
    <p:sldId id="10085" r:id="rId34"/>
    <p:sldId id="2451" r:id="rId35"/>
    <p:sldId id="2076137935" r:id="rId36"/>
    <p:sldId id="336" r:id="rId37"/>
    <p:sldId id="2076137927" r:id="rId38"/>
    <p:sldId id="335" r:id="rId39"/>
    <p:sldId id="2076137925" r:id="rId40"/>
    <p:sldId id="265" r:id="rId41"/>
    <p:sldId id="266" r:id="rId42"/>
    <p:sldId id="2076138277" r:id="rId43"/>
    <p:sldId id="2076138210" r:id="rId44"/>
    <p:sldId id="2076138234" r:id="rId45"/>
    <p:sldId id="2076138211" r:id="rId46"/>
    <p:sldId id="2076138235" r:id="rId47"/>
    <p:sldId id="2076138278" r:id="rId48"/>
    <p:sldId id="2076138287" r:id="rId49"/>
    <p:sldId id="2076138288" r:id="rId50"/>
    <p:sldId id="2076138289"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270" r:id="rId64"/>
    <p:sldId id="2076138294" r:id="rId65"/>
    <p:sldId id="334" r:id="rId66"/>
    <p:sldId id="2076138291" r:id="rId67"/>
    <p:sldId id="264" r:id="rId68"/>
    <p:sldId id="2076138293" r:id="rId69"/>
    <p:sldId id="2076138292" r:id="rId70"/>
    <p:sldId id="2076138280" r:id="rId71"/>
    <p:sldId id="2076138285" r:id="rId72"/>
    <p:sldId id="2076138212" r:id="rId73"/>
    <p:sldId id="2076138237" r:id="rId74"/>
    <p:sldId id="1370" r:id="rId75"/>
    <p:sldId id="2076137919" r:id="rId76"/>
    <p:sldId id="2076137922" r:id="rId77"/>
    <p:sldId id="2076137933" r:id="rId78"/>
    <p:sldId id="2076137951" r:id="rId79"/>
    <p:sldId id="2076137963" r:id="rId80"/>
    <p:sldId id="2076137923" r:id="rId81"/>
    <p:sldId id="2076137776" r:id="rId82"/>
    <p:sldId id="2076137774" r:id="rId83"/>
    <p:sldId id="1243" r:id="rId84"/>
    <p:sldId id="1245" r:id="rId85"/>
    <p:sldId id="1244" r:id="rId86"/>
    <p:sldId id="2076137766" r:id="rId87"/>
    <p:sldId id="2076137770" r:id="rId88"/>
    <p:sldId id="2076137813" r:id="rId89"/>
    <p:sldId id="2076137767" r:id="rId90"/>
    <p:sldId id="2076137771" r:id="rId91"/>
    <p:sldId id="2076137962" r:id="rId92"/>
    <p:sldId id="2076137959" r:id="rId93"/>
    <p:sldId id="2076137960" r:id="rId94"/>
    <p:sldId id="2076137961" r:id="rId95"/>
    <p:sldId id="2076137778" r:id="rId96"/>
    <p:sldId id="1241" r:id="rId97"/>
    <p:sldId id="2076137336" r:id="rId98"/>
    <p:sldId id="2076137769" r:id="rId99"/>
    <p:sldId id="2076137824" r:id="rId100"/>
    <p:sldId id="2076137755" r:id="rId101"/>
    <p:sldId id="2076137316" r:id="rId102"/>
    <p:sldId id="1870" r:id="rId103"/>
    <p:sldId id="1840" r:id="rId104"/>
    <p:sldId id="1836" r:id="rId105"/>
    <p:sldId id="10006" r:id="rId106"/>
    <p:sldId id="9896" r:id="rId107"/>
    <p:sldId id="1231" r:id="rId108"/>
    <p:sldId id="1242" r:id="rId109"/>
    <p:sldId id="9895" r:id="rId110"/>
    <p:sldId id="1215" r:id="rId111"/>
    <p:sldId id="2076137800" r:id="rId112"/>
    <p:sldId id="1214" r:id="rId113"/>
    <p:sldId id="9978" r:id="rId114"/>
    <p:sldId id="9939" r:id="rId115"/>
    <p:sldId id="2076137920" r:id="rId116"/>
    <p:sldId id="2076138213" r:id="rId117"/>
    <p:sldId id="2076138238" r:id="rId118"/>
    <p:sldId id="2076138214" r:id="rId119"/>
    <p:sldId id="2076138239" r:id="rId120"/>
    <p:sldId id="2076138240" r:id="rId121"/>
    <p:sldId id="2076138241"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11927"/>
            <p14:sldId id="2076137932"/>
            <p14:sldId id="2076137928"/>
            <p14:sldId id="9899"/>
            <p14:sldId id="2076138296"/>
            <p14:sldId id="10023"/>
            <p14:sldId id="9901"/>
            <p14:sldId id="2076137934"/>
            <p14:sldId id="2076137930"/>
            <p14:sldId id="2076137795"/>
            <p14:sldId id="2076138295"/>
            <p14:sldId id="9904"/>
            <p14:sldId id="10055"/>
            <p14:sldId id="2076136696"/>
            <p14:sldId id="9905"/>
            <p14:sldId id="9927"/>
            <p14:sldId id="2076136697"/>
            <p14:sldId id="9970"/>
            <p14:sldId id="9983"/>
            <p14:sldId id="10017"/>
            <p14:sldId id="9984"/>
            <p14:sldId id="9975"/>
            <p14:sldId id="2076137794"/>
            <p14:sldId id="10085"/>
            <p14:sldId id="2451"/>
            <p14:sldId id="2076137935"/>
            <p14:sldId id="336"/>
            <p14:sldId id="2076137927"/>
            <p14:sldId id="335"/>
            <p14:sldId id="2076137925"/>
            <p14:sldId id="265"/>
            <p14:sldId id="266"/>
            <p14:sldId id="2076138277"/>
            <p14:sldId id="2076138210"/>
            <p14:sldId id="2076138234"/>
            <p14:sldId id="2076138211"/>
            <p14:sldId id="2076138235"/>
            <p14:sldId id="2076138278"/>
            <p14:sldId id="2076138287"/>
            <p14:sldId id="2076138288"/>
            <p14:sldId id="2076138289"/>
            <p14:sldId id="9999"/>
            <p14:sldId id="10010"/>
            <p14:sldId id="2076136698"/>
            <p14:sldId id="10000"/>
            <p14:sldId id="10001"/>
            <p14:sldId id="10002"/>
            <p14:sldId id="10049"/>
            <p14:sldId id="269"/>
            <p14:sldId id="2076137931"/>
            <p14:sldId id="9903"/>
            <p14:sldId id="10022"/>
            <p14:sldId id="10012"/>
            <p14:sldId id="270"/>
            <p14:sldId id="2076138294"/>
            <p14:sldId id="334"/>
            <p14:sldId id="2076138291"/>
            <p14:sldId id="264"/>
            <p14:sldId id="2076138293"/>
            <p14:sldId id="2076138292"/>
            <p14:sldId id="2076138280"/>
            <p14:sldId id="2076138285"/>
            <p14:sldId id="2076138212"/>
            <p14:sldId id="2076138237"/>
            <p14:sldId id="1370"/>
            <p14:sldId id="2076137919"/>
            <p14:sldId id="2076137922"/>
            <p14:sldId id="2076137933"/>
            <p14:sldId id="2076137951"/>
            <p14:sldId id="2076137963"/>
            <p14:sldId id="2076137923"/>
            <p14:sldId id="2076137776"/>
            <p14:sldId id="2076137774"/>
            <p14:sldId id="1243"/>
            <p14:sldId id="1245"/>
            <p14:sldId id="1244"/>
            <p14:sldId id="2076137766"/>
            <p14:sldId id="2076137770"/>
            <p14:sldId id="2076137813"/>
            <p14:sldId id="2076137767"/>
            <p14:sldId id="2076137771"/>
            <p14:sldId id="2076137962"/>
            <p14:sldId id="2076137959"/>
            <p14:sldId id="2076137960"/>
            <p14:sldId id="2076137961"/>
            <p14:sldId id="2076137778"/>
            <p14:sldId id="1241"/>
            <p14:sldId id="2076137336"/>
            <p14:sldId id="2076137769"/>
            <p14:sldId id="2076137824"/>
            <p14:sldId id="2076137755"/>
            <p14:sldId id="2076137316"/>
            <p14:sldId id="1870"/>
            <p14:sldId id="1840"/>
            <p14:sldId id="1836"/>
            <p14:sldId id="10006"/>
            <p14:sldId id="9896"/>
            <p14:sldId id="1231"/>
            <p14:sldId id="1242"/>
            <p14:sldId id="9895"/>
            <p14:sldId id="1215"/>
            <p14:sldId id="2076137800"/>
            <p14:sldId id="1214"/>
            <p14:sldId id="9978"/>
            <p14:sldId id="9939"/>
            <p14:sldId id="2076137920"/>
            <p14:sldId id="2076138213"/>
            <p14:sldId id="2076138238"/>
            <p14:sldId id="2076138214"/>
            <p14:sldId id="2076138239"/>
            <p14:sldId id="2076138240"/>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639" autoAdjust="0"/>
    <p:restoredTop sz="81415" autoAdjust="0"/>
  </p:normalViewPr>
  <p:slideViewPr>
    <p:cSldViewPr snapToGrid="0">
      <p:cViewPr varScale="1">
        <p:scale>
          <a:sx n="101" d="100"/>
          <a:sy n="101" d="100"/>
        </p:scale>
        <p:origin x="72" y="102"/>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Rich surface area</a:t>
          </a:r>
        </a:p>
        <a:p>
          <a:pPr marL="171450" lvl="1" indent="-171450" algn="l" defTabSz="844550">
            <a:lnSpc>
              <a:spcPct val="90000"/>
            </a:lnSpc>
            <a:spcBef>
              <a:spcPct val="0"/>
            </a:spcBef>
            <a:spcAft>
              <a:spcPct val="15000"/>
            </a:spcAft>
            <a:buChar char="•"/>
          </a:pPr>
          <a:r>
            <a:rPr lang="en-US" sz="1900" kern="1200" dirty="0"/>
            <a:t>T-SQL language for data analytics</a:t>
          </a:r>
        </a:p>
        <a:p>
          <a:pPr marL="171450" lvl="1" indent="-171450" algn="l" defTabSz="844550">
            <a:lnSpc>
              <a:spcPct val="90000"/>
            </a:lnSpc>
            <a:spcBef>
              <a:spcPct val="0"/>
            </a:spcBef>
            <a:spcAft>
              <a:spcPct val="15000"/>
            </a:spcAft>
            <a:buChar char="•"/>
          </a:pPr>
          <a:r>
            <a:rPr lang="en-US" sz="1900" kern="1200" dirty="0"/>
            <a:t>Supporting large number of languages and tools</a:t>
          </a:r>
        </a:p>
        <a:p>
          <a:pPr marL="171450" lvl="1" indent="-171450" algn="l" defTabSz="844550">
            <a:lnSpc>
              <a:spcPct val="90000"/>
            </a:lnSpc>
            <a:spcBef>
              <a:spcPct val="0"/>
            </a:spcBef>
            <a:spcAft>
              <a:spcPct val="15000"/>
            </a:spcAft>
            <a:buChar char="•"/>
          </a:pPr>
          <a:r>
            <a:rPr lang="en-US" sz="1900" kern="1200" dirty="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dedicated SQL pool</a:t>
          </a:r>
        </a:p>
        <a:p>
          <a:pPr marL="171450" lvl="1" indent="-171450" algn="l" defTabSz="844550">
            <a:lnSpc>
              <a:spcPct val="90000"/>
            </a:lnSpc>
            <a:spcBef>
              <a:spcPct val="0"/>
            </a:spcBef>
            <a:spcAft>
              <a:spcPct val="15000"/>
            </a:spcAft>
            <a:buChar char="•"/>
          </a:pPr>
          <a:r>
            <a:rPr lang="en-US" sz="1900" kern="1200" dirty="0"/>
            <a:t>Modern Data Warehouse</a:t>
          </a:r>
        </a:p>
        <a:p>
          <a:pPr marL="171450" lvl="1" indent="-171450" algn="l" defTabSz="844550">
            <a:lnSpc>
              <a:spcPct val="90000"/>
            </a:lnSpc>
            <a:spcBef>
              <a:spcPct val="0"/>
            </a:spcBef>
            <a:spcAft>
              <a:spcPct val="15000"/>
            </a:spcAft>
            <a:buChar char="•"/>
          </a:pPr>
          <a:r>
            <a:rPr lang="en-US" sz="1900" kern="1200" dirty="0"/>
            <a:t>Indexing and caching</a:t>
          </a:r>
        </a:p>
        <a:p>
          <a:pPr marL="171450" lvl="1" indent="-171450" algn="l" defTabSz="844550">
            <a:lnSpc>
              <a:spcPct val="90000"/>
            </a:lnSpc>
            <a:spcBef>
              <a:spcPct val="0"/>
            </a:spcBef>
            <a:spcAft>
              <a:spcPct val="15000"/>
            </a:spcAft>
            <a:buChar char="•"/>
          </a:pPr>
          <a:r>
            <a:rPr lang="en-US" sz="1900" kern="1200" dirty="0"/>
            <a:t>Import and query external data</a:t>
          </a:r>
        </a:p>
        <a:p>
          <a:pPr marL="171450" lvl="1" indent="-171450" algn="l" defTabSz="844550">
            <a:lnSpc>
              <a:spcPct val="90000"/>
            </a:lnSpc>
            <a:spcBef>
              <a:spcPct val="0"/>
            </a:spcBef>
            <a:spcAft>
              <a:spcPct val="15000"/>
            </a:spcAft>
            <a:buChar char="•"/>
          </a:pPr>
          <a:r>
            <a:rPr lang="en-US" sz="1900" kern="1200" dirty="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serverless SQL pool</a:t>
          </a:r>
        </a:p>
        <a:p>
          <a:pPr marL="171450" lvl="1" indent="-171450" algn="l" defTabSz="844550">
            <a:lnSpc>
              <a:spcPct val="90000"/>
            </a:lnSpc>
            <a:spcBef>
              <a:spcPct val="0"/>
            </a:spcBef>
            <a:spcAft>
              <a:spcPct val="15000"/>
            </a:spcAft>
            <a:buChar char="•"/>
          </a:pPr>
          <a:r>
            <a:rPr lang="en-US" sz="1900" kern="1200" dirty="0"/>
            <a:t>Querying external data</a:t>
          </a:r>
        </a:p>
        <a:p>
          <a:pPr marL="171450" lvl="1" indent="-171450" algn="l" defTabSz="844550">
            <a:lnSpc>
              <a:spcPct val="90000"/>
            </a:lnSpc>
            <a:spcBef>
              <a:spcPct val="0"/>
            </a:spcBef>
            <a:spcAft>
              <a:spcPct val="15000"/>
            </a:spcAft>
            <a:buChar char="•"/>
          </a:pPr>
          <a:r>
            <a:rPr lang="en-US" sz="1900" kern="1200" dirty="0"/>
            <a:t>Model raw files as virtual tables and views</a:t>
          </a:r>
        </a:p>
        <a:p>
          <a:pPr marL="171450" lvl="1" indent="-171450" algn="l" defTabSz="844550">
            <a:lnSpc>
              <a:spcPct val="90000"/>
            </a:lnSpc>
            <a:spcBef>
              <a:spcPct val="0"/>
            </a:spcBef>
            <a:spcAft>
              <a:spcPct val="15000"/>
            </a:spcAft>
            <a:buChar char="•"/>
          </a:pPr>
          <a:r>
            <a:rPr lang="en-US" sz="1900" kern="1200" dirty="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1/31/2021 12:45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https://docs.microsoft.com/en-us/sql/tools/overview-sql-tools?view=sql-server-2017</a:t>
            </a:r>
          </a:p>
          <a:p>
            <a:r>
              <a:rPr lang="en-US" dirty="0"/>
              <a:t>https://azure.microsoft.com/en-us/blog/seamless-access-to-management-insights-for-sql-data-warehouse-with-data-studio/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1/31/2021 12:45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dirty="0">
                <a:solidFill>
                  <a:schemeClr val="tx1"/>
                </a:solidFill>
                <a:latin typeface="Segoe UI" panose="020B0502040204020203" pitchFamily="34" charset="0"/>
                <a:cs typeface="Segoe UI" panose="020B0502040204020203" pitchFamily="34" charset="0"/>
                <a:hlinkClick r:id="rId3"/>
              </a:rPr>
              <a:t>Management Portal</a:t>
            </a:r>
            <a:r>
              <a:rPr lang="en-US" sz="1000" dirty="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dirty="0">
              <a:solidFill>
                <a:schemeClr val="tx1"/>
              </a:solidFill>
              <a:effectLst/>
              <a:latin typeface="+mn-lt"/>
              <a:ea typeface="+mn-ea"/>
              <a:cs typeface="+mn-cs"/>
            </a:endParaRPr>
          </a:p>
          <a:p>
            <a:r>
              <a:rPr lang="en-US" sz="1000" b="1" i="0" kern="1200" dirty="0">
                <a:solidFill>
                  <a:schemeClr val="tx1"/>
                </a:solidFill>
                <a:effectLst/>
                <a:latin typeface="+mn-lt"/>
                <a:ea typeface="+mn-ea"/>
                <a:cs typeface="+mn-cs"/>
              </a:rPr>
              <a:t>Server-level firewall rules: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dirty="0">
                <a:solidFill>
                  <a:schemeClr val="tx1"/>
                </a:solidFill>
                <a:effectLst/>
                <a:latin typeface="+mn-lt"/>
                <a:ea typeface="+mn-ea"/>
                <a:cs typeface="+mn-cs"/>
              </a:rPr>
              <a:t>master</a:t>
            </a:r>
            <a:r>
              <a:rPr lang="en-US" sz="1000" b="0" i="0" kern="1200" dirty="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dirty="0">
                <a:solidFill>
                  <a:schemeClr val="tx1"/>
                </a:solidFill>
                <a:effectLst/>
                <a:latin typeface="+mn-lt"/>
                <a:ea typeface="+mn-ea"/>
                <a:cs typeface="+mn-cs"/>
              </a:rPr>
              <a:t>Virtual network rules</a:t>
            </a:r>
            <a:r>
              <a:rPr lang="en-US" sz="1200" b="0" i="0" kern="1200" dirty="0">
                <a:solidFill>
                  <a:schemeClr val="tx1"/>
                </a:solidFill>
                <a:effectLst/>
                <a:latin typeface="+mn-lt"/>
                <a:ea typeface="+mn-ea"/>
                <a:cs typeface="+mn-cs"/>
              </a:rPr>
              <a:t> are one firewall security feature that controls whether your Azure </a:t>
            </a:r>
            <a:r>
              <a:rPr lang="en-US" sz="1200" b="0" i="0" u="sng" kern="1200" dirty="0">
                <a:solidFill>
                  <a:schemeClr val="tx1"/>
                </a:solidFill>
                <a:effectLst/>
                <a:latin typeface="+mn-lt"/>
                <a:ea typeface="+mn-ea"/>
                <a:cs typeface="+mn-cs"/>
                <a:hlinkClick r:id="rId4"/>
              </a:rPr>
              <a:t>SQL Database</a:t>
            </a:r>
            <a:r>
              <a:rPr lang="en-US" sz="1200" b="0" i="0" kern="1200" dirty="0">
                <a:solidFill>
                  <a:schemeClr val="tx1"/>
                </a:solidFill>
                <a:effectLst/>
                <a:latin typeface="+mn-lt"/>
                <a:ea typeface="+mn-ea"/>
                <a:cs typeface="+mn-cs"/>
              </a:rPr>
              <a:t> or </a:t>
            </a:r>
            <a:r>
              <a:rPr lang="en-US" sz="1200" b="0" i="0" u="sng" kern="1200" dirty="0">
                <a:solidFill>
                  <a:schemeClr val="tx1"/>
                </a:solidFill>
                <a:effectLst/>
                <a:latin typeface="+mn-lt"/>
                <a:ea typeface="+mn-ea"/>
                <a:cs typeface="+mn-cs"/>
                <a:hlinkClick r:id="rId5"/>
              </a:rPr>
              <a:t>SQL Data Warehouse</a:t>
            </a:r>
            <a:r>
              <a:rPr lang="en-US" sz="1200" b="0" i="0" kern="1200" dirty="0">
                <a:solidFill>
                  <a:schemeClr val="tx1"/>
                </a:solidFill>
                <a:effectLst/>
                <a:latin typeface="+mn-lt"/>
                <a:ea typeface="+mn-ea"/>
                <a:cs typeface="+mn-cs"/>
              </a:rPr>
              <a:t> server accepts communications that are sent from particular subnets in virtual networks. </a:t>
            </a:r>
          </a:p>
          <a:p>
            <a:r>
              <a:rPr lang="en-US" sz="1200" b="1" i="0" kern="1200" dirty="0">
                <a:solidFill>
                  <a:schemeClr val="tx1"/>
                </a:solidFill>
                <a:effectLst/>
                <a:latin typeface="+mn-lt"/>
                <a:ea typeface="+mn-ea"/>
                <a:cs typeface="+mn-cs"/>
              </a:rPr>
              <a:t>Subnet:</a:t>
            </a:r>
            <a:r>
              <a:rPr lang="en-US" sz="1200" b="0" i="0" kern="1200" dirty="0">
                <a:solidFill>
                  <a:schemeClr val="tx1"/>
                </a:solidFill>
                <a:effectLst/>
                <a:latin typeface="+mn-lt"/>
                <a:ea typeface="+mn-ea"/>
                <a:cs typeface="+mn-cs"/>
              </a:rPr>
              <a:t> A virtual network contains </a:t>
            </a:r>
            <a:r>
              <a:rPr lang="en-US" sz="1200" b="1" i="0" kern="1200" dirty="0">
                <a:solidFill>
                  <a:schemeClr val="tx1"/>
                </a:solidFill>
                <a:effectLst/>
                <a:latin typeface="+mn-lt"/>
                <a:ea typeface="+mn-ea"/>
                <a:cs typeface="+mn-cs"/>
              </a:rPr>
              <a:t>subnets</a:t>
            </a:r>
            <a:r>
              <a:rPr lang="en-US" sz="1200" b="0" i="0" kern="1200" dirty="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dirty="0">
                <a:solidFill>
                  <a:schemeClr val="tx1"/>
                </a:solidFill>
                <a:effectLst/>
                <a:latin typeface="+mn-lt"/>
                <a:ea typeface="+mn-ea"/>
                <a:cs typeface="+mn-cs"/>
              </a:rPr>
              <a:t>Virtual Network service endpoint:</a:t>
            </a:r>
            <a:r>
              <a:rPr lang="en-US" sz="1200" b="0" i="0" kern="1200" dirty="0">
                <a:solidFill>
                  <a:schemeClr val="tx1"/>
                </a:solidFill>
                <a:effectLst/>
                <a:latin typeface="+mn-lt"/>
                <a:ea typeface="+mn-ea"/>
                <a:cs typeface="+mn-cs"/>
              </a:rPr>
              <a:t> A </a:t>
            </a:r>
            <a:r>
              <a:rPr lang="en-US" sz="1200" b="0" i="0" u="sng" kern="1200" dirty="0">
                <a:solidFill>
                  <a:schemeClr val="tx1"/>
                </a:solidFill>
                <a:effectLst/>
                <a:latin typeface="+mn-lt"/>
                <a:ea typeface="+mn-ea"/>
                <a:cs typeface="+mn-cs"/>
                <a:hlinkClick r:id="rId6"/>
              </a:rPr>
              <a:t>Virtual Network service endpoint</a:t>
            </a:r>
            <a:r>
              <a:rPr lang="en-US" sz="1200" b="0" i="0" kern="1200" dirty="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dirty="0" err="1">
                <a:solidFill>
                  <a:schemeClr val="tx1"/>
                </a:solidFill>
                <a:effectLst/>
                <a:latin typeface="+mn-lt"/>
                <a:ea typeface="+mn-ea"/>
                <a:cs typeface="+mn-cs"/>
              </a:rPr>
              <a:t>Microsoft.Sql</a:t>
            </a:r>
            <a:r>
              <a:rPr lang="en-US" sz="1200" b="0" i="0" kern="1200" dirty="0">
                <a:solidFill>
                  <a:schemeClr val="tx1"/>
                </a:solidFill>
                <a:effectLst/>
                <a:latin typeface="+mn-lt"/>
                <a:ea typeface="+mn-ea"/>
                <a:cs typeface="+mn-cs"/>
              </a:rPr>
              <a:t>, which refers to the Azure service named SQL Database.</a:t>
            </a:r>
          </a:p>
          <a:p>
            <a:r>
              <a:rPr lang="en-US" sz="1200" b="1" i="0" kern="1200" dirty="0">
                <a:solidFill>
                  <a:schemeClr val="tx1"/>
                </a:solidFill>
                <a:effectLst/>
                <a:latin typeface="+mn-lt"/>
                <a:ea typeface="+mn-ea"/>
                <a:cs typeface="+mn-cs"/>
              </a:rPr>
              <a:t>Virtual network rule:</a:t>
            </a:r>
            <a:r>
              <a:rPr lang="en-US" sz="1200" b="0" i="0" kern="1200" dirty="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dirty="0" err="1">
                <a:solidFill>
                  <a:schemeClr val="tx1"/>
                </a:solidFill>
                <a:effectLst/>
                <a:latin typeface="+mn-lt"/>
                <a:ea typeface="+mn-ea"/>
                <a:cs typeface="+mn-cs"/>
              </a:rPr>
              <a:t>Microsoft.Sql</a:t>
            </a:r>
            <a:r>
              <a:rPr lang="en-US" sz="1200" b="0" i="0" kern="1200" dirty="0">
                <a:solidFill>
                  <a:schemeClr val="tx1"/>
                </a:solidFill>
                <a:effectLst/>
                <a:latin typeface="+mn-lt"/>
                <a:ea typeface="+mn-ea"/>
                <a:cs typeface="+mn-cs"/>
              </a:rPr>
              <a:t> type name.</a:t>
            </a:r>
          </a:p>
          <a:p>
            <a:r>
              <a:rPr lang="en-US" sz="1200" b="0" i="0" kern="1200" dirty="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https://docs.microsoft.com/en-us/azure/sql-database/sql-database-firewall-configure?toc=/azure/sql-data-warehouse/toc.json</a:t>
            </a:r>
          </a:p>
          <a:p>
            <a:r>
              <a:rPr lang="en-US" sz="1200" b="0" i="0" kern="1200" dirty="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dirty="0">
              <a:solidFill>
                <a:schemeClr val="tx1"/>
              </a:solidFill>
              <a:effectLst/>
              <a:latin typeface="+mn-lt"/>
              <a:ea typeface="+mn-ea"/>
              <a:cs typeface="+mn-cs"/>
            </a:endParaRPr>
          </a:p>
          <a:p>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dirty="0">
                <a:solidFill>
                  <a:srgbClr val="0072C6"/>
                </a:solidFill>
                <a:latin typeface="Segoe UI" panose="020B0502040204020203" pitchFamily="34" charset="0"/>
                <a:cs typeface="Segoe UI" panose="020B0502040204020203" pitchFamily="34" charset="0"/>
              </a:rPr>
              <a:t>Azure Portal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0" i="0" kern="1200" dirty="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dirty="0">
              <a:solidFill>
                <a:schemeClr val="tx1"/>
              </a:solidFill>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b="0" i="0" kern="1200" dirty="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dirty="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dirty="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Creates a new server-level firewall rule</a:t>
            </a:r>
            <a:br>
              <a:rPr lang="en-US" sz="1000" dirty="0">
                <a:effectLst/>
                <a:latin typeface="Segoe UI" panose="020B0502040204020203" pitchFamily="34" charset="0"/>
                <a:cs typeface="Segoe UI" panose="020B0502040204020203" pitchFamily="34" charset="0"/>
              </a:rPr>
            </a:br>
            <a:r>
              <a:rPr lang="en-US" sz="1000" u="none" strike="noStrike" kern="1200" dirty="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Removes server-level firewall rules</a:t>
            </a:r>
            <a:endParaRPr lang="en-US" sz="1000" b="0" dirty="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dirty="0" err="1">
                <a:solidFill>
                  <a:schemeClr val="tx1"/>
                </a:solidFill>
                <a:latin typeface="Segoe UI" panose="020B0502040204020203" pitchFamily="34" charset="0"/>
                <a:cs typeface="Segoe UI" panose="020B0502040204020203" pitchFamily="34" charset="0"/>
              </a:rPr>
              <a:t>sp_set_firewall_rule</a:t>
            </a:r>
            <a:r>
              <a:rPr lang="en-US" sz="1000" dirty="0">
                <a:solidFill>
                  <a:schemeClr val="tx1"/>
                </a:solidFill>
                <a:latin typeface="Segoe UI" panose="020B0502040204020203" pitchFamily="34" charset="0"/>
                <a:cs typeface="Segoe UI" panose="020B0502040204020203" pitchFamily="34" charset="0"/>
              </a:rPr>
              <a:t> -</a:t>
            </a:r>
            <a:r>
              <a:rPr lang="en-US" sz="1000" b="0" i="0" kern="1200" dirty="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dirty="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dirty="0" err="1">
                <a:solidFill>
                  <a:schemeClr val="tx1"/>
                </a:solidFill>
                <a:latin typeface="Segoe UI" panose="020B0502040204020203" pitchFamily="34" charset="0"/>
                <a:cs typeface="Segoe UI" panose="020B0502040204020203" pitchFamily="34" charset="0"/>
              </a:rPr>
              <a:t>sp_delete_firewall_rule</a:t>
            </a:r>
            <a:r>
              <a:rPr lang="en-US" sz="1000" dirty="0">
                <a:solidFill>
                  <a:schemeClr val="tx1"/>
                </a:solidFill>
                <a:latin typeface="Segoe UI" panose="020B0502040204020203" pitchFamily="34" charset="0"/>
                <a:cs typeface="Segoe UI" panose="020B0502040204020203" pitchFamily="34" charset="0"/>
              </a:rPr>
              <a:t>- Deletes</a:t>
            </a:r>
            <a:r>
              <a:rPr lang="en-US" sz="1000" baseline="0" dirty="0">
                <a:solidFill>
                  <a:schemeClr val="tx1"/>
                </a:solidFill>
                <a:latin typeface="Segoe UI" panose="020B0502040204020203" pitchFamily="34" charset="0"/>
                <a:cs typeface="Segoe UI" panose="020B0502040204020203" pitchFamily="34" charset="0"/>
              </a:rPr>
              <a:t> the firewall rule</a:t>
            </a:r>
            <a:endParaRPr lang="en-US" sz="1000" dirty="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dirty="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dirty="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dirty="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dirty="0"/>
          </a:p>
          <a:p>
            <a:pPr marL="171450" indent="-171450">
              <a:buFont typeface="Arial" panose="020B0604020202020204" pitchFamily="34" charset="0"/>
              <a:buChar char="•"/>
            </a:pPr>
            <a:r>
              <a:rPr lang="en-US" sz="1000" b="0" dirty="0"/>
              <a:t>Only supported in Azure Synapse workspaces with a Managed workspace Virtual Network</a:t>
            </a:r>
          </a:p>
          <a:p>
            <a:pPr marL="171450" indent="-171450">
              <a:buFont typeface="Arial" panose="020B0604020202020204" pitchFamily="34" charset="0"/>
              <a:buChar char="•"/>
            </a:pPr>
            <a:r>
              <a:rPr lang="en-US" sz="10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dirty="0"/>
              <a:t>Only a Managed private endpoint in an </a:t>
            </a:r>
            <a:r>
              <a:rPr lang="en-US" sz="1000" b="0" dirty="0">
                <a:solidFill>
                  <a:srgbClr val="C00000"/>
                </a:solidFill>
              </a:rPr>
              <a:t>approved</a:t>
            </a:r>
            <a:r>
              <a:rPr lang="en-US" sz="1000" b="0" dirty="0"/>
              <a:t> state can send traffic to a given private link resource.</a:t>
            </a:r>
          </a:p>
          <a:p>
            <a:endParaRPr lang="en-US" sz="1000" dirty="0"/>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862445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6770929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dirty="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dirty="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dirty="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dirty="0" err="1">
                <a:latin typeface="Segoe UI" panose="020B0502040204020203" pitchFamily="34" charset="0"/>
                <a:cs typeface="Segoe UI" panose="020B0502040204020203" pitchFamily="34" charset="0"/>
              </a:rPr>
              <a:t>bacpac</a:t>
            </a:r>
            <a:r>
              <a:rPr lang="en-US" sz="1000" dirty="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dirty="0">
                <a:solidFill>
                  <a:schemeClr val="tx1"/>
                </a:solidFill>
                <a:effectLst/>
                <a:latin typeface="+mn-lt"/>
                <a:ea typeface="+mn-ea"/>
                <a:cs typeface="+mn-cs"/>
                <a:hlinkClick r:id="rId3"/>
              </a:rPr>
              <a:t>ODBC version 13.1</a:t>
            </a:r>
            <a:r>
              <a:rPr lang="en-NZ" sz="1200" b="0" i="0" kern="1200" dirty="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The sqlcmd.exe </a:t>
            </a:r>
            <a:r>
              <a:rPr lang="en-US" sz="1200" b="0" i="0" kern="1200" dirty="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err="1">
                <a:solidFill>
                  <a:schemeClr val="tx1"/>
                </a:solidFill>
                <a:effectLst/>
                <a:latin typeface="+mn-lt"/>
                <a:ea typeface="+mn-ea"/>
                <a:cs typeface="+mn-cs"/>
              </a:rPr>
              <a:t>PolyBase</a:t>
            </a:r>
            <a:r>
              <a:rPr lang="en-US" sz="1200" b="0" i="0" kern="1200" dirty="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4"/>
              </a:rPr>
              <a:t>Microsoft JDBC Driver 6.0 for SQL Server</a:t>
            </a:r>
            <a:r>
              <a:rPr lang="en-US" sz="1200" b="0" i="0" kern="1200" dirty="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Trust architecture between</a:t>
            </a:r>
            <a:r>
              <a:rPr lang="en-US" sz="1000" baseline="0" dirty="0">
                <a:latin typeface="Segoe UI" panose="020B0502040204020203" pitchFamily="34" charset="0"/>
                <a:cs typeface="Segoe UI" panose="020B0502040204020203" pitchFamily="34" charset="0"/>
              </a:rPr>
              <a:t> </a:t>
            </a:r>
            <a:r>
              <a:rPr kumimoji="0" lang="en-US" sz="10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dirty="0">
              <a:effectLst/>
              <a:latin typeface="Segoe UI" panose="020B0502040204020203" pitchFamily="34" charset="0"/>
              <a:cs typeface="Segoe UI" panose="020B0502040204020203" pitchFamily="34" charset="0"/>
            </a:endParaRPr>
          </a:p>
          <a:p>
            <a:r>
              <a:rPr lang="en-US" sz="1000" b="0" i="0" kern="1200" dirty="0">
                <a:effectLst/>
                <a:latin typeface="Segoe UI" panose="020B0502040204020203" pitchFamily="34" charset="0"/>
                <a:cs typeface="Segoe UI" panose="020B0502040204020203" pitchFamily="34" charset="0"/>
              </a:rPr>
              <a:t>Source: </a:t>
            </a:r>
            <a:r>
              <a:rPr lang="en-US" sz="1200" kern="1200" dirty="0">
                <a:solidFill>
                  <a:schemeClr val="tx1"/>
                </a:solidFill>
                <a:latin typeface="+mn-lt"/>
                <a:ea typeface="+mn-ea"/>
                <a:cs typeface="+mn-cs"/>
              </a:rPr>
              <a:t>https://docs.microsoft.com/en-us/azure/sql-database/sql-database-aad-authentication</a:t>
            </a:r>
          </a:p>
          <a:p>
            <a:endParaRPr lang="en-US" sz="1000" b="0" i="0" kern="12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95</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 SQL Data Warehouse (SQL DW) has industry-leading security capabilities with defense in-depth security model.</a:t>
            </a:r>
          </a:p>
          <a:p>
            <a:r>
              <a:rPr lang="en-US" dirty="0"/>
              <a:t>- Azure SQL Data Warehouse is built on top of SQL Server engine that’s proven to be great for the last 25 years! </a:t>
            </a:r>
          </a:p>
          <a:p>
            <a:r>
              <a:rPr lang="en-US" dirty="0"/>
              <a:t>- Also Azure SQL Data Warehouse shares infrastructure that Azure SQL Database is built upon.</a:t>
            </a:r>
          </a:p>
          <a:p>
            <a:pPr marL="171450" indent="-171450">
              <a:buFontTx/>
              <a:buChar char="-"/>
            </a:pPr>
            <a:r>
              <a:rPr lang="en-US" b="0" dirty="0"/>
              <a:t>Based on your feedback and what’s critical for you, w</a:t>
            </a:r>
            <a:r>
              <a:rPr lang="en-US" dirty="0"/>
              <a:t>e’ve been enabling various security capabilities with Azure SQL Data Warehouse that you may be already familiar with SQL Server and Azure SQL Database.</a:t>
            </a:r>
          </a:p>
          <a:p>
            <a:pPr marL="171450" indent="-171450">
              <a:buFontTx/>
              <a:buChar char="-"/>
            </a:pPr>
            <a:r>
              <a:rPr lang="en-US" dirty="0"/>
              <a:t>Diagram on this slide shows various security layers that enable you to solve critical security challenges.</a:t>
            </a:r>
          </a:p>
          <a:p>
            <a:r>
              <a:rPr lang="en-US" dirty="0"/>
              <a:t>- To add, Azure SQL has more compliance certifications than any other cloud provider and also meets GDPR regulations.</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96</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columnstore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dirty="0">
                <a:solidFill>
                  <a:schemeClr val="tx1"/>
                </a:solidFill>
                <a:effectLst/>
                <a:latin typeface="Segoe UI Light" pitchFamily="34" charset="0"/>
                <a:ea typeface="+mn-ea"/>
                <a:cs typeface="+mn-cs"/>
              </a:rPr>
              <a:t>SQL Auditing logs </a:t>
            </a:r>
            <a:r>
              <a:rPr lang="en-US" sz="900" b="1" kern="1200" dirty="0">
                <a:solidFill>
                  <a:schemeClr val="tx1"/>
                </a:solidFill>
                <a:effectLst/>
                <a:latin typeface="Segoe UI Light" pitchFamily="34" charset="0"/>
                <a:ea typeface="+mn-ea"/>
                <a:cs typeface="+mn-cs"/>
              </a:rPr>
              <a:t>can now be</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written</a:t>
            </a:r>
            <a:r>
              <a:rPr lang="en-US" sz="900" kern="1200" dirty="0">
                <a:solidFill>
                  <a:schemeClr val="tx1"/>
                </a:solidFill>
                <a:effectLst/>
                <a:latin typeface="Segoe UI Light" pitchFamily="34" charset="0"/>
                <a:ea typeface="+mn-ea"/>
                <a:cs typeface="+mn-cs"/>
              </a:rPr>
              <a:t> directly to </a:t>
            </a:r>
            <a:r>
              <a:rPr lang="en-US" sz="900" b="1" kern="1200" dirty="0">
                <a:solidFill>
                  <a:schemeClr val="tx1"/>
                </a:solidFill>
                <a:effectLst/>
                <a:latin typeface="Segoe UI Light" pitchFamily="34" charset="0"/>
                <a:ea typeface="+mn-ea"/>
                <a:cs typeface="+mn-cs"/>
              </a:rPr>
              <a:t>Azure Log Analytics </a:t>
            </a:r>
            <a:r>
              <a:rPr lang="en-US" sz="900" kern="1200" dirty="0">
                <a:solidFill>
                  <a:schemeClr val="tx1"/>
                </a:solidFill>
                <a:effectLst/>
                <a:latin typeface="Segoe UI Light" pitchFamily="34" charset="0"/>
                <a:ea typeface="+mn-ea"/>
                <a:cs typeface="+mn-cs"/>
              </a:rPr>
              <a:t>or </a:t>
            </a:r>
            <a:r>
              <a:rPr lang="en-US" sz="900" b="1" kern="1200" dirty="0">
                <a:solidFill>
                  <a:schemeClr val="tx1"/>
                </a:solidFill>
                <a:effectLst/>
                <a:latin typeface="Segoe UI Light" pitchFamily="34" charset="0"/>
                <a:ea typeface="+mn-ea"/>
                <a:cs typeface="+mn-cs"/>
              </a:rPr>
              <a:t>Azure Event Hubs</a:t>
            </a:r>
            <a:r>
              <a:rPr lang="en-US" sz="900" kern="1200" dirty="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dirty="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You can simply </a:t>
            </a:r>
            <a:r>
              <a:rPr lang="en-US" sz="900" b="1" kern="1200" dirty="0">
                <a:solidFill>
                  <a:schemeClr val="tx1"/>
                </a:solidFill>
                <a:effectLst/>
                <a:latin typeface="Segoe UI Light" pitchFamily="34" charset="0"/>
                <a:ea typeface="+mn-ea"/>
                <a:cs typeface="+mn-cs"/>
              </a:rPr>
              <a:t>configure this </a:t>
            </a:r>
            <a:r>
              <a:rPr lang="en-US" sz="900" kern="1200" dirty="0">
                <a:solidFill>
                  <a:schemeClr val="tx1"/>
                </a:solidFill>
                <a:effectLst/>
                <a:latin typeface="Segoe UI Light" pitchFamily="34" charset="0"/>
                <a:ea typeface="+mn-ea"/>
                <a:cs typeface="+mn-cs"/>
              </a:rPr>
              <a:t>from Azure portal and </a:t>
            </a:r>
            <a:r>
              <a:rPr lang="en-US" sz="900" b="1" kern="1200" dirty="0">
                <a:solidFill>
                  <a:schemeClr val="tx1"/>
                </a:solidFill>
                <a:effectLst/>
                <a:latin typeface="Segoe UI Light" pitchFamily="34" charset="0"/>
                <a:ea typeface="+mn-ea"/>
                <a:cs typeface="+mn-cs"/>
              </a:rPr>
              <a:t>centrally manage</a:t>
            </a:r>
            <a:r>
              <a:rPr lang="en-US" sz="900" kern="1200" dirty="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In addition, it provides a </a:t>
            </a:r>
            <a:r>
              <a:rPr lang="en-US" sz="900" b="1" kern="1200" dirty="0">
                <a:solidFill>
                  <a:schemeClr val="tx1"/>
                </a:solidFill>
                <a:effectLst/>
                <a:latin typeface="Segoe UI Light" pitchFamily="34" charset="0"/>
                <a:ea typeface="+mn-ea"/>
                <a:cs typeface="+mn-cs"/>
              </a:rPr>
              <a:t>rich</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set of tools </a:t>
            </a:r>
            <a:r>
              <a:rPr lang="en-US" sz="900" b="0" kern="1200" dirty="0">
                <a:solidFill>
                  <a:schemeClr val="tx1"/>
                </a:solidFill>
                <a:effectLst/>
                <a:latin typeface="Segoe UI Light" pitchFamily="34" charset="0"/>
                <a:ea typeface="+mn-ea"/>
                <a:cs typeface="+mn-cs"/>
              </a:rPr>
              <a:t>for</a:t>
            </a:r>
            <a:r>
              <a:rPr lang="en-US" sz="900" kern="1200" dirty="0">
                <a:solidFill>
                  <a:schemeClr val="tx1"/>
                </a:solidFill>
                <a:effectLst/>
                <a:latin typeface="Segoe UI Light" pitchFamily="34" charset="0"/>
                <a:ea typeface="+mn-ea"/>
                <a:cs typeface="+mn-cs"/>
              </a:rPr>
              <a:t> analyzing database audit logs: </a:t>
            </a:r>
            <a:r>
              <a:rPr lang="en-US" sz="900" b="1" kern="1200" dirty="0">
                <a:solidFill>
                  <a:schemeClr val="tx1"/>
                </a:solidFill>
                <a:effectLst/>
                <a:latin typeface="Segoe UI Light" pitchFamily="34" charset="0"/>
                <a:ea typeface="+mn-ea"/>
                <a:cs typeface="+mn-cs"/>
              </a:rPr>
              <a:t>Log Analytics</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Power BI </a:t>
            </a:r>
            <a:r>
              <a:rPr lang="en-US" sz="900" b="0" kern="1200" dirty="0">
                <a:solidFill>
                  <a:schemeClr val="tx1"/>
                </a:solidFill>
                <a:effectLst/>
                <a:latin typeface="Segoe UI Light" pitchFamily="34" charset="0"/>
                <a:ea typeface="+mn-ea"/>
                <a:cs typeface="+mn-cs"/>
              </a:rPr>
              <a:t>and</a:t>
            </a:r>
            <a:r>
              <a:rPr lang="en-US" sz="900" b="1" kern="1200" dirty="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dirty="0">
                <a:solidFill>
                  <a:schemeClr val="tx1"/>
                </a:solidFill>
                <a:effectLst/>
                <a:latin typeface="Segoe UI Light" pitchFamily="34" charset="0"/>
                <a:ea typeface="+mn-ea"/>
                <a:cs typeface="+mn-cs"/>
              </a:rPr>
              <a:t>It is super helpful </a:t>
            </a:r>
            <a:r>
              <a:rPr lang="en-US" sz="900" b="0" kern="1200" dirty="0">
                <a:solidFill>
                  <a:schemeClr val="tx1"/>
                </a:solidFill>
                <a:effectLst/>
                <a:latin typeface="Segoe UI Light" pitchFamily="34" charset="0"/>
                <a:ea typeface="+mn-ea"/>
                <a:cs typeface="+mn-cs"/>
              </a:rPr>
              <a:t>for</a:t>
            </a:r>
            <a:r>
              <a:rPr lang="en-US" sz="900" b="1" kern="1200" dirty="0">
                <a:solidFill>
                  <a:schemeClr val="tx1"/>
                </a:solidFill>
                <a:effectLst/>
                <a:latin typeface="Segoe UI Light" pitchFamily="34" charset="0"/>
                <a:ea typeface="+mn-ea"/>
                <a:cs typeface="+mn-cs"/>
              </a:rPr>
              <a:t> </a:t>
            </a:r>
            <a:r>
              <a:rPr lang="en-US" sz="900" b="1" kern="1200" dirty="0">
                <a:solidFill>
                  <a:schemeClr val="tx1"/>
                </a:solidFill>
                <a:latin typeface="Segoe UI Light" pitchFamily="34" charset="0"/>
                <a:ea typeface="+mn-ea"/>
                <a:cs typeface="+mn-cs"/>
              </a:rPr>
              <a:t>investigating security alerts </a:t>
            </a:r>
            <a:r>
              <a:rPr lang="en-US" sz="900" kern="1200" dirty="0">
                <a:solidFill>
                  <a:schemeClr val="tx1"/>
                </a:solidFill>
                <a:latin typeface="Segoe UI Light" pitchFamily="34" charset="0"/>
                <a:ea typeface="+mn-ea"/>
                <a:cs typeface="+mn-cs"/>
              </a:rPr>
              <a:t>or for </a:t>
            </a:r>
            <a:r>
              <a:rPr lang="en-US" sz="900" b="1" kern="1200" dirty="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dirty="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dirty="0">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dirty="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dirty="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dirty="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dirty="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1/31/2021 12:45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dirty="0">
                <a:solidFill>
                  <a:schemeClr val="bg2"/>
                </a:solidFill>
                <a:ea typeface="+mn-ea"/>
              </a:rPr>
              <a:t>SQL Threat Detection allows you to respond to </a:t>
            </a:r>
            <a:r>
              <a:rPr lang="en-US" sz="900" dirty="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dirty="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dirty="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dirty="0">
                <a:solidFill>
                  <a:sysClr val="windowText" lastClr="000000"/>
                </a:solidFill>
                <a:latin typeface="Segoe UI Light" panose="020B0502040204020203" pitchFamily="34" charset="0"/>
                <a:cs typeface="Segoe UI Light" panose="020B0502040204020203" pitchFamily="34" charset="0"/>
              </a:rPr>
              <a:t>1) I</a:t>
            </a:r>
            <a:r>
              <a:rPr lang="en-US" sz="900" b="1" dirty="0">
                <a:latin typeface="Segoe UI Light" panose="020B0502040204020203" pitchFamily="34" charset="0"/>
                <a:cs typeface="Segoe UI Light" panose="020B0502040204020203" pitchFamily="34" charset="0"/>
              </a:rPr>
              <a:t>t is super simple to enable</a:t>
            </a:r>
            <a:r>
              <a:rPr lang="en-US" sz="900" b="0" baseline="0" dirty="0">
                <a:latin typeface="Segoe UI Light" panose="020B0502040204020203" pitchFamily="34" charset="0"/>
                <a:cs typeface="Segoe UI Light" panose="020B0502040204020203" pitchFamily="34" charset="0"/>
              </a:rPr>
              <a:t> </a:t>
            </a:r>
            <a:r>
              <a:rPr lang="en-US" sz="900" kern="1200" dirty="0">
                <a:solidFill>
                  <a:schemeClr val="tx1"/>
                </a:solidFill>
                <a:effectLst/>
                <a:latin typeface="Segoe UI Light" panose="020B0502040204020203" pitchFamily="34" charset="0"/>
                <a:ea typeface="+mn-ea"/>
                <a:cs typeface="Segoe UI Light" panose="020B0502040204020203" pitchFamily="34" charset="0"/>
              </a:rPr>
              <a:t>and </a:t>
            </a:r>
            <a:r>
              <a:rPr lang="en-US" sz="900" b="1" kern="1200" dirty="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dirty="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dirty="0">
                <a:solidFill>
                  <a:schemeClr val="tx1"/>
                </a:solidFill>
                <a:effectLst/>
                <a:latin typeface="Segoe UI Light" panose="020B0502040204020203" pitchFamily="34" charset="0"/>
                <a:ea typeface="+mn-ea"/>
                <a:cs typeface="Segoe UI Light" panose="020B0502040204020203" pitchFamily="34" charset="0"/>
              </a:rPr>
              <a:t>2) </a:t>
            </a:r>
            <a:r>
              <a:rPr lang="en-US" sz="900" b="1" dirty="0">
                <a:solidFill>
                  <a:srgbClr val="FFC000"/>
                </a:solidFill>
                <a:latin typeface="Segoe UI Light" panose="020B0502040204020203" pitchFamily="34" charset="0"/>
                <a:cs typeface="Segoe UI Light" panose="020B0502040204020203" pitchFamily="34" charset="0"/>
              </a:rPr>
              <a:t>It provides you with</a:t>
            </a:r>
            <a:r>
              <a:rPr lang="en-US" sz="900" b="1" baseline="0" dirty="0">
                <a:solidFill>
                  <a:srgbClr val="FFC000"/>
                </a:solidFill>
                <a:latin typeface="Segoe UI Light" panose="020B0502040204020203" pitchFamily="34" charset="0"/>
                <a:cs typeface="Segoe UI Light" panose="020B0502040204020203" pitchFamily="34" charset="0"/>
              </a:rPr>
              <a:t> </a:t>
            </a:r>
            <a:r>
              <a:rPr lang="en-US" sz="900" b="1" dirty="0">
                <a:solidFill>
                  <a:srgbClr val="FFC000"/>
                </a:solidFill>
                <a:latin typeface="Segoe UI Light" panose="020B0502040204020203" pitchFamily="34" charset="0"/>
                <a:cs typeface="Segoe UI Light" panose="020B0502040204020203" pitchFamily="34" charset="0"/>
              </a:rPr>
              <a:t>a set of world-class algorithms </a:t>
            </a:r>
            <a:r>
              <a:rPr lang="en-US" sz="900" dirty="0">
                <a:latin typeface="Segoe UI Light" panose="020B0502040204020203" pitchFamily="34" charset="0"/>
                <a:cs typeface="Segoe UI Light" panose="020B0502040204020203" pitchFamily="34" charset="0"/>
              </a:rPr>
              <a:t>that learn, profile and detect </a:t>
            </a:r>
            <a:r>
              <a:rPr lang="en-US" sz="900" b="1" dirty="0">
                <a:latin typeface="Segoe UI Light" panose="020B0502040204020203" pitchFamily="34" charset="0"/>
                <a:cs typeface="Segoe UI Light" panose="020B0502040204020203" pitchFamily="34" charset="0"/>
              </a:rPr>
              <a:t>potential SQL injections </a:t>
            </a:r>
            <a:r>
              <a:rPr lang="en-US" sz="900" dirty="0">
                <a:latin typeface="Segoe UI Light" panose="020B0502040204020203" pitchFamily="34" charset="0"/>
                <a:cs typeface="Segoe UI Light" panose="020B0502040204020203" pitchFamily="34" charset="0"/>
              </a:rPr>
              <a:t>and </a:t>
            </a:r>
            <a:r>
              <a:rPr lang="en-US" sz="900" b="1" dirty="0">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dirty="0">
                <a:solidFill>
                  <a:schemeClr val="tx1"/>
                </a:solidFill>
                <a:effectLst/>
                <a:latin typeface="Segoe UI Light" panose="020B0502040204020203" pitchFamily="34" charset="0"/>
                <a:ea typeface="+mn-ea"/>
                <a:cs typeface="Segoe UI Light" panose="020B0502040204020203" pitchFamily="34" charset="0"/>
              </a:rPr>
              <a:t>3) </a:t>
            </a:r>
            <a:r>
              <a:rPr lang="en-US" sz="900" kern="1200" dirty="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dirty="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dirty="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dirty="0">
                <a:latin typeface="Segoe UI Light" panose="020B0502040204020203" pitchFamily="34" charset="0"/>
                <a:cs typeface="Segoe UI Light" panose="020B0502040204020203" pitchFamily="34" charset="0"/>
              </a:rPr>
              <a:t>actionable </a:t>
            </a:r>
            <a:r>
              <a:rPr lang="en-US" sz="900" dirty="0">
                <a:latin typeface="Segoe UI Light" panose="020B0502040204020203" pitchFamily="34" charset="0"/>
                <a:cs typeface="Segoe UI Light" panose="020B0502040204020203" pitchFamily="34" charset="0"/>
              </a:rPr>
              <a:t>investigation and remediation</a:t>
            </a:r>
            <a:r>
              <a:rPr lang="en-US" sz="900" baseline="0" dirty="0">
                <a:latin typeface="Segoe UI Light" panose="020B0502040204020203" pitchFamily="34" charset="0"/>
                <a:cs typeface="Segoe UI Light" panose="020B0502040204020203" pitchFamily="34" charset="0"/>
              </a:rPr>
              <a:t> steps.</a:t>
            </a:r>
            <a:endParaRPr lang="en-US" sz="900" b="0" baseline="0" dirty="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1/31/2021 12:45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dirty="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dirty="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dirty="0">
                <a:ln>
                  <a:noFill/>
                </a:ln>
                <a:solidFill>
                  <a:schemeClr val="bg2"/>
                </a:solidFill>
                <a:latin typeface="Segoe UI Light" charset="0"/>
                <a:cs typeface="Segoe UI Light" charset="0"/>
              </a:rPr>
              <a:t>SQL Data Classification </a:t>
            </a:r>
            <a:r>
              <a:rPr lang="en-US" sz="900" b="0" spc="0" dirty="0">
                <a:ln>
                  <a:noFill/>
                </a:ln>
                <a:solidFill>
                  <a:schemeClr val="bg2"/>
                </a:solidFill>
                <a:latin typeface="Segoe UI Light" charset="0"/>
                <a:cs typeface="Segoe UI Light" charset="0"/>
              </a:rPr>
              <a:t>is</a:t>
            </a:r>
            <a:r>
              <a:rPr lang="en-US" sz="900" b="1" spc="0" dirty="0">
                <a:ln>
                  <a:noFill/>
                </a:ln>
                <a:solidFill>
                  <a:schemeClr val="bg2"/>
                </a:solidFill>
                <a:latin typeface="Segoe UI Light" charset="0"/>
                <a:cs typeface="Segoe UI Light" charset="0"/>
              </a:rPr>
              <a:t> </a:t>
            </a:r>
            <a:r>
              <a:rPr lang="en-US" sz="900" b="0" spc="0" dirty="0">
                <a:ln>
                  <a:noFill/>
                </a:ln>
                <a:solidFill>
                  <a:schemeClr val="bg2"/>
                </a:solidFill>
                <a:latin typeface="Segoe UI Light" charset="0"/>
                <a:cs typeface="Segoe UI Light" charset="0"/>
              </a:rPr>
              <a:t>a</a:t>
            </a:r>
            <a:r>
              <a:rPr lang="en-US" sz="900" b="1" spc="0" dirty="0">
                <a:ln>
                  <a:noFill/>
                </a:ln>
                <a:solidFill>
                  <a:schemeClr val="bg2"/>
                </a:solidFill>
                <a:latin typeface="Segoe UI Light" charset="0"/>
                <a:cs typeface="Segoe UI Light" charset="0"/>
              </a:rPr>
              <a:t> </a:t>
            </a:r>
            <a:r>
              <a:rPr lang="en-US" sz="900" spc="0" dirty="0">
                <a:ln>
                  <a:noFill/>
                </a:ln>
                <a:solidFill>
                  <a:schemeClr val="bg2"/>
                </a:solidFill>
                <a:latin typeface="Segoe UI Light" charset="0"/>
                <a:cs typeface="Segoe UI Light" charset="0"/>
              </a:rPr>
              <a:t>new </a:t>
            </a:r>
            <a:r>
              <a:rPr lang="en-US" sz="900" kern="1200" dirty="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dirty="0">
                <a:solidFill>
                  <a:schemeClr val="tx1"/>
                </a:solidFill>
                <a:effectLst/>
                <a:latin typeface="Segoe UI Light" pitchFamily="34" charset="0"/>
                <a:ea typeface="+mn-ea"/>
                <a:cs typeface="+mn-cs"/>
              </a:rPr>
              <a:t>Automatically discovers </a:t>
            </a:r>
            <a:r>
              <a:rPr lang="en-US" sz="900" kern="1200" dirty="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It provides a simple way to </a:t>
            </a:r>
            <a:r>
              <a:rPr lang="en-US" sz="900" b="1" kern="1200" dirty="0">
                <a:solidFill>
                  <a:schemeClr val="tx1"/>
                </a:solidFill>
                <a:effectLst/>
                <a:latin typeface="Segoe UI Light" pitchFamily="34" charset="0"/>
                <a:ea typeface="+mn-ea"/>
                <a:cs typeface="+mn-cs"/>
              </a:rPr>
              <a:t>review</a:t>
            </a:r>
            <a:r>
              <a:rPr lang="en-US" sz="900" kern="1200" dirty="0">
                <a:solidFill>
                  <a:schemeClr val="tx1"/>
                </a:solidFill>
                <a:effectLst/>
                <a:latin typeface="Segoe UI Light" pitchFamily="34" charset="0"/>
                <a:ea typeface="+mn-ea"/>
                <a:cs typeface="+mn-cs"/>
              </a:rPr>
              <a:t> and </a:t>
            </a:r>
            <a:r>
              <a:rPr lang="en-US" sz="900" b="1" kern="1200" dirty="0">
                <a:solidFill>
                  <a:schemeClr val="tx1"/>
                </a:solidFill>
                <a:effectLst/>
                <a:latin typeface="Segoe UI Light" pitchFamily="34" charset="0"/>
                <a:ea typeface="+mn-ea"/>
                <a:cs typeface="+mn-cs"/>
              </a:rPr>
              <a:t>apply</a:t>
            </a:r>
            <a:r>
              <a:rPr lang="en-US" sz="900" kern="1200" dirty="0">
                <a:solidFill>
                  <a:schemeClr val="tx1"/>
                </a:solidFill>
                <a:effectLst/>
                <a:latin typeface="Segoe UI Light" pitchFamily="34" charset="0"/>
                <a:ea typeface="+mn-ea"/>
                <a:cs typeface="+mn-cs"/>
              </a:rPr>
              <a:t> the </a:t>
            </a:r>
            <a:r>
              <a:rPr lang="en-US" sz="900" b="1" kern="1200" dirty="0">
                <a:solidFill>
                  <a:schemeClr val="tx1"/>
                </a:solidFill>
                <a:effectLst/>
                <a:latin typeface="Segoe UI Light" pitchFamily="34" charset="0"/>
                <a:ea typeface="+mn-ea"/>
                <a:cs typeface="+mn-cs"/>
              </a:rPr>
              <a:t>classification recommendations </a:t>
            </a:r>
            <a:r>
              <a:rPr lang="en-US" sz="900" b="0" kern="1200" dirty="0">
                <a:solidFill>
                  <a:schemeClr val="tx1"/>
                </a:solidFill>
                <a:effectLst/>
                <a:latin typeface="Segoe UI Light" pitchFamily="34" charset="0"/>
                <a:ea typeface="+mn-ea"/>
                <a:cs typeface="+mn-cs"/>
              </a:rPr>
              <a:t>through</a:t>
            </a:r>
            <a:r>
              <a:rPr lang="en-US" sz="900" kern="1200" dirty="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The sensitive data labels are </a:t>
            </a:r>
            <a:r>
              <a:rPr lang="en-US" sz="900" b="1" kern="1200" dirty="0">
                <a:solidFill>
                  <a:schemeClr val="tx1"/>
                </a:solidFill>
                <a:effectLst/>
                <a:latin typeface="Segoe UI Light" pitchFamily="34" charset="0"/>
                <a:ea typeface="+mn-ea"/>
                <a:cs typeface="+mn-cs"/>
              </a:rPr>
              <a:t>persisted in the database </a:t>
            </a:r>
            <a:r>
              <a:rPr lang="en-US" sz="900" b="0" kern="1200" dirty="0">
                <a:solidFill>
                  <a:schemeClr val="tx1"/>
                </a:solidFill>
                <a:effectLst/>
                <a:latin typeface="Segoe UI Light" pitchFamily="34" charset="0"/>
                <a:ea typeface="+mn-ea"/>
                <a:cs typeface="+mn-cs"/>
              </a:rPr>
              <a:t>(metadata attributes) and</a:t>
            </a:r>
            <a:r>
              <a:rPr lang="en-US" sz="900" b="1" kern="1200" dirty="0">
                <a:solidFill>
                  <a:schemeClr val="tx1"/>
                </a:solidFill>
                <a:effectLst/>
                <a:latin typeface="Segoe UI Light" pitchFamily="34" charset="0"/>
                <a:ea typeface="+mn-ea"/>
                <a:cs typeface="+mn-cs"/>
              </a:rPr>
              <a:t> </a:t>
            </a:r>
            <a:r>
              <a:rPr lang="en-US" sz="900" b="0" kern="1200" dirty="0">
                <a:solidFill>
                  <a:schemeClr val="tx1"/>
                </a:solidFill>
                <a:effectLst/>
                <a:latin typeface="Segoe UI Light" pitchFamily="34" charset="0"/>
                <a:ea typeface="+mn-ea"/>
                <a:cs typeface="+mn-cs"/>
              </a:rPr>
              <a:t>it </a:t>
            </a:r>
            <a:r>
              <a:rPr lang="en-US" sz="900" b="1" dirty="0">
                <a:solidFill>
                  <a:srgbClr val="FFFFFF"/>
                </a:solidFill>
              </a:rPr>
              <a:t>audits</a:t>
            </a:r>
            <a:r>
              <a:rPr lang="en-US" sz="900" b="0" dirty="0">
                <a:solidFill>
                  <a:srgbClr val="FFFFFF"/>
                </a:solidFill>
              </a:rPr>
              <a:t> and </a:t>
            </a:r>
            <a:r>
              <a:rPr lang="en-US" sz="900" b="1" dirty="0">
                <a:solidFill>
                  <a:srgbClr val="FFFFFF"/>
                </a:solidFill>
              </a:rPr>
              <a:t>detects </a:t>
            </a:r>
            <a:r>
              <a:rPr lang="en-US" sz="900" dirty="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dirty="0">
                <a:solidFill>
                  <a:srgbClr val="FFFFFF"/>
                </a:solidFill>
              </a:rPr>
              <a:t>We offer </a:t>
            </a:r>
            <a:r>
              <a:rPr lang="en-US" sz="900" b="1" kern="1200" dirty="0">
                <a:solidFill>
                  <a:schemeClr val="tx1"/>
                </a:solidFill>
                <a:effectLst/>
                <a:latin typeface="Segoe UI Light" pitchFamily="34" charset="0"/>
                <a:ea typeface="+mn-ea"/>
                <a:cs typeface="+mn-cs"/>
              </a:rPr>
              <a:t>built-in set of labels and information types, </a:t>
            </a:r>
            <a:r>
              <a:rPr lang="en-US" sz="900" b="0" kern="1200" dirty="0">
                <a:solidFill>
                  <a:schemeClr val="tx1"/>
                </a:solidFill>
                <a:effectLst/>
                <a:latin typeface="Segoe UI Light" pitchFamily="34" charset="0"/>
                <a:ea typeface="+mn-ea"/>
                <a:cs typeface="+mn-cs"/>
              </a:rPr>
              <a:t>however customers can chose to define </a:t>
            </a:r>
            <a:r>
              <a:rPr lang="en-US" sz="900" b="1" kern="1200" dirty="0">
                <a:solidFill>
                  <a:schemeClr val="tx1"/>
                </a:solidFill>
                <a:effectLst/>
                <a:latin typeface="Segoe UI Light" pitchFamily="34" charset="0"/>
                <a:ea typeface="+mn-ea"/>
                <a:cs typeface="+mn-cs"/>
              </a:rPr>
              <a:t>custom labels </a:t>
            </a:r>
            <a:r>
              <a:rPr lang="en-US" sz="900" kern="1200" dirty="0">
                <a:solidFill>
                  <a:schemeClr val="tx1"/>
                </a:solidFill>
                <a:effectLst/>
                <a:latin typeface="Segoe UI Light" pitchFamily="34" charset="0"/>
                <a:ea typeface="+mn-ea"/>
                <a:cs typeface="+mn-cs"/>
              </a:rPr>
              <a:t>across Azure tenant using </a:t>
            </a:r>
            <a:r>
              <a:rPr lang="en-US" sz="900" u="sng" kern="1200" dirty="0">
                <a:solidFill>
                  <a:schemeClr val="tx1"/>
                </a:solidFill>
                <a:effectLst/>
                <a:latin typeface="Segoe UI Light" pitchFamily="34" charset="0"/>
                <a:ea typeface="+mn-ea"/>
                <a:cs typeface="+mn-cs"/>
                <a:hlinkClick r:id="rId3"/>
              </a:rPr>
              <a:t>Azure Security Center</a:t>
            </a: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1/31/2021 12:45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Implement RLS by using the </a:t>
            </a:r>
            <a:r>
              <a:rPr lang="en-US" sz="1000" dirty="0">
                <a:effectLst/>
                <a:latin typeface="Segoe UI" panose="020B0502040204020203" pitchFamily="34" charset="0"/>
                <a:cs typeface="Segoe UI" panose="020B0502040204020203" pitchFamily="34" charset="0"/>
                <a:hlinkClick r:id="rId3"/>
              </a:rPr>
              <a:t>CREATE SECURITY POLICY</a:t>
            </a:r>
            <a:r>
              <a:rPr lang="en-US" sz="1000" dirty="0">
                <a:effectLst/>
                <a:latin typeface="Segoe UI" panose="020B0502040204020203" pitchFamily="34" charset="0"/>
                <a:cs typeface="Segoe UI" panose="020B0502040204020203" pitchFamily="34" charset="0"/>
              </a:rPr>
              <a:t> Transact-SQL statement, and predicates created as </a:t>
            </a:r>
            <a:r>
              <a:rPr lang="en-US" sz="1000" dirty="0">
                <a:effectLst/>
                <a:latin typeface="Segoe UI" panose="020B0502040204020203" pitchFamily="34" charset="0"/>
                <a:cs typeface="Segoe UI" panose="020B0502040204020203" pitchFamily="34" charset="0"/>
                <a:hlinkClick r:id="rId4"/>
              </a:rPr>
              <a:t>inline table valued functions</a:t>
            </a:r>
            <a:r>
              <a:rPr lang="en-US" sz="100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a:t>
            </a:r>
            <a:r>
              <a:rPr lang="en-US" sz="1000" b="0" dirty="0">
                <a:effectLst/>
                <a:latin typeface="Segoe UI" panose="020B0502040204020203" pitchFamily="34" charset="0"/>
                <a:cs typeface="Segoe UI" panose="020B0502040204020203" pitchFamily="34" charset="0"/>
              </a:rPr>
              <a:t> Azure SQL Data Warehouse doesn’t yet support block predicates.</a:t>
            </a: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dirty="0">
                <a:effectLst/>
                <a:latin typeface="Segoe UI" panose="020B0502040204020203" pitchFamily="34" charset="0"/>
                <a:cs typeface="Segoe UI" panose="020B0502040204020203" pitchFamily="34" charset="0"/>
              </a:rPr>
              <a:t>SELECT</a:t>
            </a:r>
            <a:r>
              <a:rPr lang="en-US" sz="1000" dirty="0">
                <a:effectLst/>
                <a:latin typeface="Segoe UI" panose="020B0502040204020203" pitchFamily="34" charset="0"/>
                <a:cs typeface="Segoe UI" panose="020B0502040204020203" pitchFamily="34" charset="0"/>
              </a:rPr>
              <a:t>, </a:t>
            </a:r>
            <a:r>
              <a:rPr lang="en-US" sz="1000" b="1" dirty="0">
                <a:effectLst/>
                <a:latin typeface="Segoe UI" panose="020B0502040204020203" pitchFamily="34" charset="0"/>
                <a:cs typeface="Segoe UI" panose="020B0502040204020203" pitchFamily="34" charset="0"/>
              </a:rPr>
              <a:t>DELETE</a:t>
            </a:r>
            <a:r>
              <a:rPr lang="en-US" sz="1000" dirty="0">
                <a:effectLst/>
                <a:latin typeface="Segoe UI" panose="020B0502040204020203" pitchFamily="34" charset="0"/>
                <a:cs typeface="Segoe UI" panose="020B0502040204020203" pitchFamily="34" charset="0"/>
              </a:rPr>
              <a:t> (i.e. user cannot delete rows that are filtered), and </a:t>
            </a:r>
            <a:r>
              <a:rPr lang="en-US" sz="1000" b="1" dirty="0">
                <a:effectLst/>
                <a:latin typeface="Segoe UI" panose="020B0502040204020203" pitchFamily="34" charset="0"/>
                <a:cs typeface="Segoe UI" panose="020B0502040204020203" pitchFamily="34" charset="0"/>
              </a:rPr>
              <a:t>UPDATE</a:t>
            </a:r>
            <a:r>
              <a:rPr lang="en-US" sz="1000" dirty="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dirty="0">
                <a:effectLst/>
                <a:latin typeface="Segoe UI" panose="020B0502040204020203" pitchFamily="34" charset="0"/>
                <a:cs typeface="Segoe UI" panose="020B0502040204020203" pitchFamily="34" charset="0"/>
              </a:rPr>
              <a:t>SELECT</a:t>
            </a:r>
            <a:r>
              <a:rPr lang="en-US" sz="1000" dirty="0">
                <a:effectLst/>
                <a:latin typeface="Segoe UI" panose="020B0502040204020203" pitchFamily="34" charset="0"/>
                <a:cs typeface="Segoe UI" panose="020B0502040204020203" pitchFamily="34" charset="0"/>
              </a:rPr>
              <a:t>, </a:t>
            </a:r>
            <a:r>
              <a:rPr lang="en-US" sz="1000" b="1" dirty="0">
                <a:effectLst/>
                <a:latin typeface="Segoe UI" panose="020B0502040204020203" pitchFamily="34" charset="0"/>
                <a:cs typeface="Segoe UI" panose="020B0502040204020203" pitchFamily="34" charset="0"/>
              </a:rPr>
              <a:t>UPDATE</a:t>
            </a:r>
            <a:r>
              <a:rPr lang="en-US" sz="1000" dirty="0">
                <a:effectLst/>
                <a:latin typeface="Segoe UI" panose="020B0502040204020203" pitchFamily="34" charset="0"/>
                <a:cs typeface="Segoe UI" panose="020B0502040204020203" pitchFamily="34" charset="0"/>
              </a:rPr>
              <a:t>, and </a:t>
            </a:r>
            <a:r>
              <a:rPr lang="en-US" sz="1000" b="1" dirty="0">
                <a:effectLst/>
                <a:latin typeface="Segoe UI" panose="020B0502040204020203" pitchFamily="34" charset="0"/>
                <a:cs typeface="Segoe UI" panose="020B0502040204020203" pitchFamily="34" charset="0"/>
              </a:rPr>
              <a:t>DELETE</a:t>
            </a:r>
            <a:r>
              <a:rPr lang="en-US" sz="1000" dirty="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dirty="0">
                <a:effectLst/>
                <a:latin typeface="Segoe UI" panose="020B0502040204020203" pitchFamily="34" charset="0"/>
                <a:cs typeface="Segoe UI" panose="020B0502040204020203" pitchFamily="34" charset="0"/>
              </a:rPr>
              <a:t>INSERT</a:t>
            </a:r>
            <a:r>
              <a:rPr lang="en-US" sz="1000" dirty="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dirty="0">
                <a:effectLst/>
                <a:latin typeface="Segoe UI" panose="020B0502040204020203" pitchFamily="34" charset="0"/>
                <a:cs typeface="Segoe UI" panose="020B0502040204020203" pitchFamily="34" charset="0"/>
              </a:rPr>
            </a:br>
            <a:r>
              <a:rPr lang="en-US" sz="1000" dirty="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dbo user, a member of the </a:t>
            </a:r>
            <a:r>
              <a:rPr lang="en-US" sz="1000" b="1" dirty="0" err="1">
                <a:effectLst/>
                <a:latin typeface="Segoe UI" panose="020B0502040204020203" pitchFamily="34" charset="0"/>
                <a:cs typeface="Segoe UI" panose="020B0502040204020203" pitchFamily="34" charset="0"/>
              </a:rPr>
              <a:t>db_owner</a:t>
            </a:r>
            <a:r>
              <a:rPr lang="en-US" sz="1000" dirty="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dirty="0">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dirty="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dirty="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Source: https://msdn.microsoft.com/en-us/library/mt130841(v=sql.130).aspx</a:t>
            </a:r>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Encrypt a Column of Data - SQL Server &amp; Azure Synapse Analytics &amp; Azure SQL Database &amp; SQL Managed Instance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aseline="0" dirty="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dirty="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dirty="0">
                <a:effectLst/>
                <a:latin typeface="Segoe UI" panose="020B0502040204020203" pitchFamily="34" charset="0"/>
                <a:cs typeface="Segoe UI" panose="020B0502040204020203" pitchFamily="34" charset="0"/>
              </a:rPr>
              <a:t>Talking Points:</a:t>
            </a:r>
            <a:endParaRPr lang="en-US" sz="1000" b="1" dirty="0">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dirty="0">
                <a:latin typeface="Segoe UI" panose="020B0502040204020203" pitchFamily="34" charset="0"/>
                <a:cs typeface="Segoe UI" panose="020B0502040204020203" pitchFamily="34" charset="0"/>
              </a:rPr>
              <a:t>Key takeaway: Encrypted </a:t>
            </a:r>
            <a:r>
              <a:rPr lang="en-US" sz="1000" dirty="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dirty="0">
                <a:latin typeface="Segoe UI" panose="020B0502040204020203" pitchFamily="34" charset="0"/>
                <a:cs typeface="Segoe UI" panose="020B0502040204020203" pitchFamily="34" charset="0"/>
              </a:rPr>
              <a:t>The customer will need</a:t>
            </a:r>
            <a:r>
              <a:rPr lang="en-US" sz="1000" b="1" dirty="0">
                <a:latin typeface="Segoe UI" panose="020B0502040204020203" pitchFamily="34" charset="0"/>
                <a:cs typeface="Segoe UI" panose="020B0502040204020203" pitchFamily="34" charset="0"/>
              </a:rPr>
              <a:t> </a:t>
            </a:r>
            <a:r>
              <a:rPr lang="en-US" sz="1000" dirty="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TDE = Transparent Data Encryption</a:t>
            </a:r>
            <a:endParaRPr lang="en-US" dirty="0"/>
          </a:p>
          <a:p>
            <a:endParaRPr lang="en-US" dirty="0"/>
          </a:p>
          <a:p>
            <a:r>
              <a:rPr lang="en-US" dirty="0"/>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dirty="0">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dirty="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dirty="0">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dirty="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115</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66.xml"/><Relationship Id="rId4" Type="http://schemas.openxmlformats.org/officeDocument/2006/relationships/image" Target="../media/image16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81.xml"/><Relationship Id="rId1" Type="http://schemas.openxmlformats.org/officeDocument/2006/relationships/slideLayout" Target="../slideLayouts/slideLayout66.xml"/><Relationship Id="rId5" Type="http://schemas.openxmlformats.org/officeDocument/2006/relationships/image" Target="../media/image171.emf"/><Relationship Id="rId4" Type="http://schemas.openxmlformats.org/officeDocument/2006/relationships/image" Target="../media/image110.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1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83.xml"/><Relationship Id="rId1" Type="http://schemas.openxmlformats.org/officeDocument/2006/relationships/slideLayout" Target="../slideLayouts/slideLayout47.xml"/><Relationship Id="rId4" Type="http://schemas.openxmlformats.org/officeDocument/2006/relationships/image" Target="../media/image173.jpeg"/></Relationships>
</file>

<file path=ppt/slides/_rels/slide1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17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174.png"/><Relationship Id="rId1" Type="http://schemas.openxmlformats.org/officeDocument/2006/relationships/slideLayout" Target="../slideLayouts/slideLayout48.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52.sv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svg"/></Relationships>
</file>

<file path=ppt/slides/_rels/slide1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4.xml"/><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png"/><Relationship Id="rId1" Type="http://schemas.openxmlformats.org/officeDocument/2006/relationships/slideLayout" Target="../slideLayouts/slideLayout4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5.xml"/><Relationship Id="rId1" Type="http://schemas.openxmlformats.org/officeDocument/2006/relationships/slideLayout" Target="../slideLayouts/slideLayout6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6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6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png"/><Relationship Id="rId1" Type="http://schemas.openxmlformats.org/officeDocument/2006/relationships/slideLayout" Target="../slideLayouts/slideLayout4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69.xml"/><Relationship Id="rId6" Type="http://schemas.openxmlformats.org/officeDocument/2006/relationships/image" Target="../media/image24.svg"/><Relationship Id="rId5" Type="http://schemas.openxmlformats.org/officeDocument/2006/relationships/image" Target="../media/image63.png"/><Relationship Id="rId4" Type="http://schemas.openxmlformats.org/officeDocument/2006/relationships/image" Target="../media/image22.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6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openxmlformats.org/officeDocument/2006/relationships/image" Target="../media/image7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0.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69.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64.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69.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6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microsoft.com/office/2018/10/relationships/comments" Target="../comments/modernComment_7BBF5B28_AC754833.xml"/><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56.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sv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png"/><Relationship Id="rId1" Type="http://schemas.openxmlformats.org/officeDocument/2006/relationships/slideLayout" Target="../slideLayouts/slideLayout4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66.xm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66.xml"/><Relationship Id="rId5" Type="http://schemas.openxmlformats.org/officeDocument/2006/relationships/image" Target="../media/image96.png"/><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66.xml"/><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39.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89.svg"/></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40.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89.svg"/></Relationships>
</file>

<file path=ppt/slides/_rels/slide88.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88.png"/><Relationship Id="rId7"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9.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89.svg"/><Relationship Id="rId9" Type="http://schemas.openxmlformats.org/officeDocument/2006/relationships/image" Target="../media/image107.svg"/></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emf"/><Relationship Id="rId7"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66.xml"/><Relationship Id="rId6" Type="http://schemas.openxmlformats.org/officeDocument/2006/relationships/image" Target="../media/image113.png"/><Relationship Id="rId11" Type="http://schemas.openxmlformats.org/officeDocument/2006/relationships/image" Target="../media/image117.svg"/><Relationship Id="rId5" Type="http://schemas.openxmlformats.org/officeDocument/2006/relationships/image" Target="../media/image112.sv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svg"/></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7.xml"/><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67.xml"/></Relationships>
</file>

<file path=ppt/slides/_rels/slide9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1.png"/><Relationship Id="rId7"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68.xml"/><Relationship Id="rId6" Type="http://schemas.openxmlformats.org/officeDocument/2006/relationships/image" Target="../media/image122.png"/><Relationship Id="rId5" Type="http://schemas.microsoft.com/office/2017/06/relationships/model3d" Target="../media/model3d1.glb"/><Relationship Id="rId10" Type="http://schemas.openxmlformats.org/officeDocument/2006/relationships/image" Target="../media/image126.png"/><Relationship Id="rId4" Type="http://schemas.openxmlformats.org/officeDocument/2006/relationships/image" Target="../media/image112.svg"/><Relationship Id="rId9" Type="http://schemas.openxmlformats.org/officeDocument/2006/relationships/image" Target="../media/image125.png"/></Relationships>
</file>

<file path=ppt/slides/_rels/slide9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jpeg"/><Relationship Id="rId26" Type="http://schemas.openxmlformats.org/officeDocument/2006/relationships/image" Target="../media/image150.png"/><Relationship Id="rId3" Type="http://schemas.openxmlformats.org/officeDocument/2006/relationships/image" Target="../media/image127.png"/><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notesSlide" Target="../notesSlides/notesSlide69.xml"/><Relationship Id="rId16" Type="http://schemas.openxmlformats.org/officeDocument/2006/relationships/image" Target="../media/image140.jpe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68.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gif"/><Relationship Id="rId5" Type="http://schemas.openxmlformats.org/officeDocument/2006/relationships/image" Target="../media/image129.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jpe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s>
</file>

<file path=ppt/slides/_rels/slide98.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5.png"/><Relationship Id="rId7" Type="http://schemas.openxmlformats.org/officeDocument/2006/relationships/image" Target="../media/image159.emf"/><Relationship Id="rId2" Type="http://schemas.openxmlformats.org/officeDocument/2006/relationships/notesSlide" Target="../notesSlides/notesSlide70.xml"/><Relationship Id="rId1" Type="http://schemas.openxmlformats.org/officeDocument/2006/relationships/slideLayout" Target="../slideLayouts/slideLayout66.xml"/><Relationship Id="rId6" Type="http://schemas.openxmlformats.org/officeDocument/2006/relationships/image" Target="../media/image158.emf"/><Relationship Id="rId11" Type="http://schemas.openxmlformats.org/officeDocument/2006/relationships/image" Target="../media/image112.svg"/><Relationship Id="rId5" Type="http://schemas.openxmlformats.org/officeDocument/2006/relationships/image" Target="../media/image157.emf"/><Relationship Id="rId10" Type="http://schemas.openxmlformats.org/officeDocument/2006/relationships/image" Target="../media/image111.png"/><Relationship Id="rId4" Type="http://schemas.openxmlformats.org/officeDocument/2006/relationships/image" Target="../media/image156.emf"/><Relationship Id="rId9" Type="http://schemas.openxmlformats.org/officeDocument/2006/relationships/image" Target="../media/image161.emf"/></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12.svg"/><Relationship Id="rId2" Type="http://schemas.openxmlformats.org/officeDocument/2006/relationships/notesSlide" Target="../notesSlides/notesSlide71.xml"/><Relationship Id="rId1" Type="http://schemas.openxmlformats.org/officeDocument/2006/relationships/slideLayout" Target="../slideLayouts/slideLayout66.xml"/><Relationship Id="rId6" Type="http://schemas.openxmlformats.org/officeDocument/2006/relationships/image" Target="../media/image111.png"/><Relationship Id="rId5" Type="http://schemas.openxmlformats.org/officeDocument/2006/relationships/image" Target="../media/image164.svg"/><Relationship Id="rId4"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dirty="0"/>
              <a:t>SQL Data Discovery &amp; Classification</a:t>
            </a:r>
            <a:br>
              <a:rPr lang="en-US" dirty="0"/>
            </a:br>
            <a:r>
              <a:rPr lang="en-US" sz="2800" dirty="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dirty="0">
                <a:solidFill>
                  <a:srgbClr val="0078D7"/>
                </a:solidFill>
              </a:rPr>
              <a:t>Overview</a:t>
            </a:r>
          </a:p>
          <a:p>
            <a:pPr lvl="0">
              <a:spcBef>
                <a:spcPts val="600"/>
              </a:spcBef>
            </a:pPr>
            <a:r>
              <a:rPr lang="en-US" sz="1600" dirty="0">
                <a:latin typeface="Segoe UI"/>
              </a:rPr>
              <a:t>Fine grained access control of specific rows in a database table.</a:t>
            </a:r>
          </a:p>
          <a:p>
            <a:pPr lvl="0">
              <a:spcBef>
                <a:spcPts val="600"/>
              </a:spcBef>
            </a:pPr>
            <a:r>
              <a:rPr lang="en-US" sz="1600" dirty="0">
                <a:latin typeface="Segoe UI"/>
              </a:rPr>
              <a:t>Help prevent unauthorized access when multiple users share the same tables.</a:t>
            </a:r>
          </a:p>
          <a:p>
            <a:pPr lvl="0">
              <a:spcBef>
                <a:spcPts val="600"/>
              </a:spcBef>
            </a:pPr>
            <a:r>
              <a:rPr lang="en-US" sz="1600" dirty="0">
                <a:latin typeface="Segoe UI"/>
              </a:rPr>
              <a:t>Eliminates need to implement connection filtering in multi-tenant applications.</a:t>
            </a:r>
          </a:p>
          <a:p>
            <a:pPr lvl="0">
              <a:spcBef>
                <a:spcPts val="600"/>
              </a:spcBef>
            </a:pPr>
            <a:r>
              <a:rPr lang="en-US" sz="1600" dirty="0">
                <a:latin typeface="Segoe UI"/>
              </a:rPr>
              <a:t>Administer via SQL Server Management Studio or SQL Server Data Tools.</a:t>
            </a:r>
          </a:p>
          <a:p>
            <a:pPr lvl="0">
              <a:spcBef>
                <a:spcPts val="600"/>
              </a:spcBef>
            </a:pPr>
            <a:r>
              <a:rPr lang="en-US" sz="1600" dirty="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dirty="0">
                <a:solidFill>
                  <a:srgbClr val="0078D7"/>
                </a:solidFill>
              </a:rPr>
              <a:t>Overview</a:t>
            </a:r>
          </a:p>
          <a:p>
            <a:pPr lvl="0">
              <a:spcBef>
                <a:spcPts val="600"/>
              </a:spcBef>
            </a:pPr>
            <a:r>
              <a:rPr lang="en-US" sz="1600" dirty="0">
                <a:latin typeface="Segoe UI"/>
              </a:rPr>
              <a:t>Control access of specific columns in a database table based on customer’s group membership or execution context.</a:t>
            </a:r>
          </a:p>
          <a:p>
            <a:pPr lvl="0">
              <a:spcBef>
                <a:spcPts val="600"/>
              </a:spcBef>
            </a:pPr>
            <a:r>
              <a:rPr lang="en-US" sz="1600" dirty="0">
                <a:latin typeface="Segoe UI"/>
              </a:rPr>
              <a:t>Simplifies the design and implementation of security by putting restriction logic in database tier as opposed to application tier.</a:t>
            </a:r>
          </a:p>
          <a:p>
            <a:pPr lvl="0">
              <a:spcBef>
                <a:spcPts val="600"/>
              </a:spcBef>
            </a:pPr>
            <a:r>
              <a:rPr lang="en-US" sz="1600" dirty="0">
                <a:latin typeface="Segoe UI"/>
              </a:rPr>
              <a:t>Administer via GRANT T-SQL statement.</a:t>
            </a:r>
          </a:p>
          <a:p>
            <a:pPr lvl="0">
              <a:spcBef>
                <a:spcPts val="600"/>
              </a:spcBef>
            </a:pPr>
            <a:r>
              <a:rPr lang="en-US" sz="1600" dirty="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dirty="0">
                <a:solidFill>
                  <a:srgbClr val="0078D7"/>
                </a:solidFill>
              </a:rPr>
              <a:t>Overview</a:t>
            </a:r>
          </a:p>
          <a:p>
            <a:pPr lvl="0">
              <a:spcBef>
                <a:spcPts val="600"/>
              </a:spcBef>
            </a:pPr>
            <a:r>
              <a:rPr lang="en-US" sz="1600" dirty="0">
                <a:latin typeface="Segoe UI"/>
              </a:rPr>
              <a:t>Prevent abuse of sensitive data by hiding it from users</a:t>
            </a:r>
          </a:p>
          <a:p>
            <a:pPr lvl="0">
              <a:spcBef>
                <a:spcPts val="600"/>
              </a:spcBef>
            </a:pPr>
            <a:r>
              <a:rPr lang="en-US" sz="1600" dirty="0">
                <a:latin typeface="Segoe UI"/>
              </a:rPr>
              <a:t>Easy configuration in new Azure Portal</a:t>
            </a:r>
          </a:p>
          <a:p>
            <a:pPr lvl="0">
              <a:spcBef>
                <a:spcPts val="600"/>
              </a:spcBef>
            </a:pPr>
            <a:r>
              <a:rPr lang="en-US" sz="1600" dirty="0">
                <a:latin typeface="Segoe UI"/>
              </a:rPr>
              <a:t>Policy-driven at table and column level, for a defined set of users</a:t>
            </a:r>
          </a:p>
          <a:p>
            <a:pPr lvl="0">
              <a:spcBef>
                <a:spcPts val="600"/>
              </a:spcBef>
            </a:pPr>
            <a:r>
              <a:rPr lang="en-US" sz="1600" dirty="0">
                <a:latin typeface="Segoe UI"/>
              </a:rPr>
              <a:t>Data masking applied in real-time to query results based on policy</a:t>
            </a:r>
          </a:p>
          <a:p>
            <a:pPr lvl="0">
              <a:spcBef>
                <a:spcPts val="600"/>
              </a:spcBef>
            </a:pPr>
            <a:r>
              <a:rPr lang="en-US" sz="1600" dirty="0">
                <a:latin typeface="Segoe UI"/>
              </a:rPr>
              <a:t>Multiple masking functions available, such as full or partial, for various sensitive data categories </a:t>
            </a:r>
            <a:br>
              <a:rPr lang="en-US" sz="1600" dirty="0">
                <a:latin typeface="Segoe UI"/>
              </a:rPr>
            </a:br>
            <a:r>
              <a:rPr lang="en-US" sz="1600" dirty="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dirty="0">
                <a:solidFill>
                  <a:srgbClr val="0078D7"/>
                </a:solidFill>
              </a:rPr>
              <a:t>Overview</a:t>
            </a:r>
          </a:p>
          <a:p>
            <a:pPr lvl="0"/>
            <a:r>
              <a:rPr lang="en-US" sz="1600" dirty="0">
                <a:solidFill>
                  <a:schemeClr val="tx1"/>
                </a:solidFill>
                <a:latin typeface="+mn-lt"/>
              </a:rPr>
              <a:t>It helps to implement fine-grained protection of sensitive data within a table in dedicated SQL pool. </a:t>
            </a:r>
          </a:p>
          <a:p>
            <a:pPr lvl="0"/>
            <a:r>
              <a:rPr lang="en-US" sz="1600" b="0" i="0" dirty="0">
                <a:solidFill>
                  <a:schemeClr val="tx1"/>
                </a:solidFill>
                <a:effectLst/>
                <a:latin typeface="+mn-lt"/>
              </a:rPr>
              <a:t>The data in CLE enforced columns is encrypted on disk. User need to use DECRYPTBYKEY function to decrypt it.</a:t>
            </a:r>
          </a:p>
          <a:p>
            <a:pPr lvl="0"/>
            <a:endParaRPr lang="en-US" sz="1600" dirty="0">
              <a:solidFill>
                <a:schemeClr val="tx1"/>
              </a:solidFill>
              <a:latin typeface="+mn-lt"/>
            </a:endParaRPr>
          </a:p>
          <a:p>
            <a:pPr lvl="0"/>
            <a:r>
              <a:rPr lang="en-US" sz="1600" dirty="0">
                <a:solidFill>
                  <a:schemeClr val="tx1"/>
                </a:solidFill>
                <a:latin typeface="+mn-lt"/>
              </a:rPr>
              <a:t>5 step process to set up CLE </a:t>
            </a:r>
          </a:p>
          <a:p>
            <a:pPr marL="342900" lvl="0" indent="-342900">
              <a:buAutoNum type="arabicPeriod"/>
            </a:pPr>
            <a:r>
              <a:rPr lang="en-US" sz="1600" dirty="0">
                <a:solidFill>
                  <a:schemeClr val="tx1"/>
                </a:solidFill>
                <a:latin typeface="+mn-lt"/>
              </a:rPr>
              <a:t>Create master key</a:t>
            </a:r>
          </a:p>
          <a:p>
            <a:pPr marL="342900" lvl="0" indent="-342900">
              <a:buAutoNum type="arabicPeriod"/>
            </a:pPr>
            <a:r>
              <a:rPr lang="en-US" sz="1600" dirty="0">
                <a:solidFill>
                  <a:schemeClr val="tx1"/>
                </a:solidFill>
                <a:latin typeface="+mn-lt"/>
              </a:rPr>
              <a:t>Create certificate</a:t>
            </a:r>
          </a:p>
          <a:p>
            <a:pPr marL="342900" lvl="0" indent="-342900">
              <a:buAutoNum type="arabicPeriod"/>
            </a:pPr>
            <a:r>
              <a:rPr lang="en-US" sz="1600" dirty="0">
                <a:solidFill>
                  <a:schemeClr val="tx1"/>
                </a:solidFill>
                <a:latin typeface="+mn-lt"/>
              </a:rPr>
              <a:t>Configure symmetric key for encryption</a:t>
            </a:r>
          </a:p>
          <a:p>
            <a:pPr marL="342900" lvl="0" indent="-342900">
              <a:buAutoNum type="arabicPeriod"/>
            </a:pPr>
            <a:r>
              <a:rPr lang="en-US" sz="1600" dirty="0">
                <a:solidFill>
                  <a:schemeClr val="tx1"/>
                </a:solidFill>
                <a:latin typeface="+mn-lt"/>
              </a:rPr>
              <a:t>Encrypt the column data</a:t>
            </a:r>
          </a:p>
          <a:p>
            <a:pPr marL="342900" lvl="0" indent="-342900">
              <a:buAutoNum type="arabicPeriod"/>
            </a:pPr>
            <a:r>
              <a:rPr lang="en-US" sz="1600" dirty="0">
                <a:solidFill>
                  <a:schemeClr val="tx1"/>
                </a:solidFill>
                <a:latin typeface="+mn-lt"/>
              </a:rPr>
              <a:t>Close symmetric key</a:t>
            </a:r>
          </a:p>
          <a:p>
            <a:pPr lvl="0"/>
            <a:endParaRPr lang="en-US" dirty="0">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dirty="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dirty="0"/>
              <a:t>JSON data support </a:t>
            </a:r>
          </a:p>
          <a:p>
            <a:pPr marL="285750" lvl="4" indent="-285750">
              <a:lnSpc>
                <a:spcPct val="110000"/>
              </a:lnSpc>
              <a:spcAft>
                <a:spcPts val="1000"/>
              </a:spcAft>
              <a:buFont typeface="Arial" panose="020B0604020202020204" pitchFamily="34" charset="0"/>
              <a:buChar char="•"/>
              <a:defRPr/>
            </a:pPr>
            <a:r>
              <a:rPr lang="fr-FR" sz="1400" dirty="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a:t>Columnstore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Materialized Views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Nonclustered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Result-set caching</a:t>
            </a: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dirty="0">
                <a:solidFill>
                  <a:schemeClr val="tx2"/>
                </a:solidFill>
              </a:rPr>
              <a:t>Group by with rollup</a:t>
            </a:r>
          </a:p>
          <a:p>
            <a:pPr>
              <a:lnSpc>
                <a:spcPct val="100000"/>
              </a:lnSpc>
            </a:pPr>
            <a:r>
              <a:rPr lang="en-US" sz="1765" dirty="0">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dirty="0">
                <a:latin typeface="Segoe UI"/>
                <a:cs typeface="Segoe UI Semibold" panose="020B0702040204020203" pitchFamily="34" charset="0"/>
              </a:rPr>
              <a:t>Rolls up the results into subtotals and grand totals</a:t>
            </a:r>
          </a:p>
          <a:p>
            <a:pPr>
              <a:lnSpc>
                <a:spcPct val="100000"/>
              </a:lnSpc>
              <a:spcAft>
                <a:spcPts val="1200"/>
              </a:spcAft>
            </a:pPr>
            <a:r>
              <a:rPr lang="en-US" sz="1765" dirty="0">
                <a:latin typeface="Segoe UI"/>
                <a:cs typeface="Segoe UI Semibold" panose="020B0702040204020203" pitchFamily="34" charset="0"/>
              </a:rPr>
              <a:t>Calculate the aggregates of hierarchical data </a:t>
            </a:r>
          </a:p>
          <a:p>
            <a:pPr>
              <a:lnSpc>
                <a:spcPct val="100000"/>
              </a:lnSpc>
              <a:spcAft>
                <a:spcPts val="1200"/>
              </a:spcAft>
            </a:pPr>
            <a:endParaRPr lang="en-US" sz="1765" dirty="0">
              <a:latin typeface="Segoe UI"/>
              <a:cs typeface="Segoe UI Semibold" panose="020B0702040204020203" pitchFamily="34" charset="0"/>
            </a:endParaRPr>
          </a:p>
          <a:p>
            <a:pPr lvl="0"/>
            <a:r>
              <a:rPr lang="en-US" sz="1961" dirty="0">
                <a:solidFill>
                  <a:schemeClr val="tx2"/>
                </a:solidFill>
              </a:rPr>
              <a:t>Grouping sets</a:t>
            </a:r>
          </a:p>
          <a:p>
            <a:pPr lvl="0"/>
            <a:r>
              <a:rPr lang="en-US" sz="1765" dirty="0">
                <a:latin typeface="Segoe UI"/>
                <a:cs typeface="Segoe UI Semibold" panose="020B0702040204020203" pitchFamily="34" charset="0"/>
              </a:rPr>
              <a:t>Combine multiple GROUP BY clauses into one GROUP BY CLAUSE.</a:t>
            </a:r>
          </a:p>
          <a:p>
            <a:pPr lvl="0"/>
            <a:r>
              <a:rPr lang="en-US" sz="1765" dirty="0">
                <a:latin typeface="Segoe UI"/>
                <a:cs typeface="Segoe UI Semibold" panose="020B0702040204020203" pitchFamily="34" charset="0"/>
              </a:rPr>
              <a:t>Equivalent of UNION ALL of specified groups.</a:t>
            </a:r>
          </a:p>
          <a:p>
            <a:pPr>
              <a:lnSpc>
                <a:spcPct val="100000"/>
              </a:lnSpc>
              <a:spcAft>
                <a:spcPts val="1200"/>
              </a:spcAft>
            </a:pPr>
            <a:endParaRPr lang="en-US" sz="1765" dirty="0">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879068"/>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2106023"/>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3611571"/>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842715"/>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4422013"/>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502859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799943"/>
            <a:ext cx="3707680" cy="31122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4627437"/>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dirty="0">
                <a:solidFill>
                  <a:schemeClr val="tx2"/>
                </a:solidFill>
              </a:rPr>
              <a:t>Overview</a:t>
            </a:r>
          </a:p>
          <a:p>
            <a:r>
              <a:rPr lang="en-US" sz="1765" dirty="0">
                <a:latin typeface="+mn-lt"/>
              </a:rPr>
              <a:t>Default level is READ UNCOMMITTED</a:t>
            </a:r>
          </a:p>
          <a:p>
            <a:r>
              <a:rPr lang="en-US" sz="1765" dirty="0">
                <a:latin typeface="+mn-lt"/>
              </a:rPr>
              <a:t>Can switch to READ COMMITTED SNAPSHOT ISOLATION</a:t>
            </a:r>
          </a:p>
          <a:p>
            <a:endParaRPr lang="en-US" sz="1765" dirty="0">
              <a:latin typeface="+mn-lt"/>
            </a:endParaRPr>
          </a:p>
          <a:p>
            <a:r>
              <a:rPr lang="en-US" sz="1961" dirty="0">
                <a:solidFill>
                  <a:schemeClr val="tx2"/>
                </a:solidFill>
              </a:rPr>
              <a:t>Size limits</a:t>
            </a:r>
          </a:p>
          <a:p>
            <a:r>
              <a:rPr lang="en-US" sz="1568" dirty="0">
                <a:latin typeface="+mn-lt"/>
              </a:rPr>
              <a:t>Limits are applied per distribution</a:t>
            </a:r>
          </a:p>
          <a:p>
            <a:r>
              <a:rPr lang="en-US" sz="1568" dirty="0">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dirty="0"/>
              <a:t>Transactions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dirty="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tx2"/>
                </a:solidFill>
              </a:rPr>
              <a:t>State management</a:t>
            </a:r>
          </a:p>
          <a:p>
            <a:r>
              <a:rPr lang="en-US" sz="1765" dirty="0">
                <a:latin typeface="+mn-lt"/>
              </a:rPr>
              <a:t>XACT_STATE() behaves differently than in SQL Server</a:t>
            </a:r>
          </a:p>
          <a:p>
            <a:r>
              <a:rPr lang="en-US" sz="1765" dirty="0">
                <a:latin typeface="+mn-lt"/>
              </a:rPr>
              <a:t>Uses -2 to mark failed transaction (SQL Server uses -1)</a:t>
            </a:r>
          </a:p>
          <a:p>
            <a:r>
              <a:rPr lang="en-US" sz="1765" dirty="0">
                <a:latin typeface="+mn-lt"/>
              </a:rPr>
              <a:t>Once in -2 state, no further statements are allowed until roll back (SQL Server still permits reads)</a:t>
            </a:r>
          </a:p>
          <a:p>
            <a:endParaRPr lang="en-US" sz="1765" dirty="0">
              <a:latin typeface="+mn-lt"/>
            </a:endParaRPr>
          </a:p>
          <a:p>
            <a:r>
              <a:rPr lang="en-US" sz="1961" dirty="0">
                <a:solidFill>
                  <a:schemeClr val="tx2"/>
                </a:solidFill>
              </a:rPr>
              <a:t>Limitations</a:t>
            </a:r>
          </a:p>
          <a:p>
            <a:r>
              <a:rPr lang="en-US" sz="1765" dirty="0">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tx2"/>
                </a:solidFill>
              </a:rPr>
              <a:t>Overview</a:t>
            </a:r>
          </a:p>
          <a:p>
            <a:pPr>
              <a:spcBef>
                <a:spcPts val="600"/>
              </a:spcBef>
            </a:pPr>
            <a:r>
              <a:rPr lang="en-US" sz="1765" dirty="0">
                <a:latin typeface="+mn-lt"/>
              </a:rPr>
              <a:t>No pre-compiled code</a:t>
            </a:r>
          </a:p>
          <a:p>
            <a:pPr>
              <a:spcBef>
                <a:spcPts val="600"/>
              </a:spcBef>
            </a:pPr>
            <a:r>
              <a:rPr lang="en-US" sz="1765" dirty="0">
                <a:latin typeface="+mn-lt"/>
              </a:rPr>
              <a:t>Think of SPs as containers for SQL logic</a:t>
            </a:r>
          </a:p>
          <a:p>
            <a:pPr>
              <a:spcBef>
                <a:spcPts val="600"/>
              </a:spcBef>
            </a:pPr>
            <a:endParaRPr lang="en-US" sz="1765" dirty="0">
              <a:latin typeface="+mn-lt"/>
            </a:endParaRPr>
          </a:p>
          <a:p>
            <a:r>
              <a:rPr lang="en-US" sz="1961" dirty="0">
                <a:solidFill>
                  <a:schemeClr val="tx2"/>
                </a:solidFill>
              </a:rPr>
              <a:t>Limitations</a:t>
            </a:r>
          </a:p>
          <a:p>
            <a:r>
              <a:rPr lang="en-US" sz="1765" dirty="0">
                <a:latin typeface="+mn-lt"/>
              </a:rPr>
              <a:t>Maximum 8 nesting levels (compared to 32 in SQL Server)</a:t>
            </a:r>
          </a:p>
          <a:p>
            <a:r>
              <a:rPr lang="en-US" sz="1765" dirty="0">
                <a:latin typeface="+mn-lt"/>
              </a:rPr>
              <a:t>No support for @@NESTLEVEL</a:t>
            </a:r>
          </a:p>
          <a:p>
            <a:r>
              <a:rPr lang="en-US" sz="1765" dirty="0">
                <a:latin typeface="+mn-lt"/>
              </a:rPr>
              <a:t>Cannot consume the result set of a stored procedure with INSERT</a:t>
            </a:r>
          </a:p>
          <a:p>
            <a:r>
              <a:rPr lang="en-US" sz="1765" dirty="0">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dirty="0">
                <a:solidFill>
                  <a:schemeClr val="tx2"/>
                </a:solidFill>
                <a:latin typeface="+mj-lt"/>
              </a:rPr>
              <a:t>Tools</a:t>
            </a:r>
          </a:p>
          <a:p>
            <a:pPr>
              <a:lnSpc>
                <a:spcPct val="100000"/>
              </a:lnSpc>
              <a:spcAft>
                <a:spcPts val="600"/>
              </a:spcAft>
            </a:pPr>
            <a:r>
              <a:rPr lang="en-US" sz="1800" dirty="0">
                <a:solidFill>
                  <a:schemeClr val="tx1"/>
                </a:solidFill>
              </a:rPr>
              <a:t>Web IDE - Synapse Studio </a:t>
            </a:r>
          </a:p>
          <a:p>
            <a:pPr>
              <a:lnSpc>
                <a:spcPct val="100000"/>
              </a:lnSpc>
              <a:spcAft>
                <a:spcPts val="600"/>
              </a:spcAft>
            </a:pPr>
            <a:r>
              <a:rPr lang="en-US" sz="1800" dirty="0">
                <a:solidFill>
                  <a:schemeClr val="tx1"/>
                </a:solidFill>
              </a:rPr>
              <a:t>Client tools - Azure Data Studio, SSMS, </a:t>
            </a:r>
          </a:p>
          <a:p>
            <a:pPr>
              <a:lnSpc>
                <a:spcPct val="100000"/>
              </a:lnSpc>
              <a:spcAft>
                <a:spcPts val="600"/>
              </a:spcAft>
            </a:pPr>
            <a:r>
              <a:rPr lang="en-US" sz="1800" dirty="0">
                <a:solidFill>
                  <a:schemeClr val="tx1"/>
                </a:solidFill>
              </a:rPr>
              <a:t>Any tool/library that uses standard SQL can access serverless SQL pool</a:t>
            </a:r>
          </a:p>
          <a:p>
            <a:pPr marL="285750" indent="-285750">
              <a:lnSpc>
                <a:spcPct val="100000"/>
              </a:lnSpc>
              <a:spcAft>
                <a:spcPts val="600"/>
              </a:spcAft>
              <a:buFontTx/>
              <a:buChar char="-"/>
            </a:pPr>
            <a:r>
              <a:rPr lang="en-US" sz="1800" dirty="0">
                <a:solidFill>
                  <a:schemeClr val="tx1"/>
                </a:solidFill>
              </a:rPr>
              <a:t>PowerBI</a:t>
            </a:r>
          </a:p>
          <a:p>
            <a:pPr marL="285750" indent="-285750">
              <a:lnSpc>
                <a:spcPct val="100000"/>
              </a:lnSpc>
              <a:spcAft>
                <a:spcPts val="600"/>
              </a:spcAft>
              <a:buFontTx/>
              <a:buChar char="-"/>
            </a:pPr>
            <a:r>
              <a:rPr lang="en-US" sz="1800" dirty="0">
                <a:solidFill>
                  <a:schemeClr val="tx1"/>
                </a:solidFill>
              </a:rPr>
              <a:t>Azure Analytic Services</a:t>
            </a:r>
          </a:p>
          <a:p>
            <a:pPr marL="285750" indent="-285750">
              <a:lnSpc>
                <a:spcPct val="100000"/>
              </a:lnSpc>
              <a:spcAft>
                <a:spcPts val="600"/>
              </a:spcAft>
              <a:buFontTx/>
              <a:buChar char="-"/>
            </a:pPr>
            <a:r>
              <a:rPr lang="en-US" sz="1800" dirty="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a:t>
            </a:r>
            <a:r>
              <a:rPr lang="en-US" dirty="0" err="1"/>
              <a:t>HyperLogLog</a:t>
            </a:r>
            <a:r>
              <a:rPr lang="en-US" dirty="0"/>
              <a:t>)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a:t>
            </a:r>
            <a:r>
              <a:rPr lang="en-US" dirty="0" err="1"/>
              <a:t>HyperLogLog</a:t>
            </a:r>
            <a:r>
              <a:rPr lang="en-US" dirty="0"/>
              <a:t>)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t>Hash Distribution: </a:t>
            </a:r>
          </a:p>
          <a:p>
            <a:pPr lvl="2">
              <a:lnSpc>
                <a:spcPct val="100000"/>
              </a:lnSpc>
            </a:pPr>
            <a:r>
              <a:rPr lang="en-US" sz="2408"/>
              <a:t>Large </a:t>
            </a:r>
            <a:r>
              <a:rPr lang="en-US" sz="2408" dirty="0"/>
              <a:t>fact tables exceeding several GBs with frequent inserts should use a hash distribution.</a:t>
            </a:r>
          </a:p>
          <a:p>
            <a:pPr marL="228556" lvl="1" indent="0">
              <a:buNone/>
            </a:pPr>
            <a:endParaRPr lang="en-US" sz="2800" b="1" dirty="0"/>
          </a:p>
          <a:p>
            <a:pPr marL="228556" lvl="1" indent="0">
              <a:buNone/>
            </a:pPr>
            <a:r>
              <a:rPr lang="en-US" sz="2800" b="1"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marL="228556" lvl="1" indent="0">
              <a:buNone/>
            </a:pPr>
            <a:endParaRPr lang="en-US" sz="2800" b="1" dirty="0"/>
          </a:p>
          <a:p>
            <a:pPr marL="228556" lvl="1" indent="0">
              <a:buNone/>
            </a:pPr>
            <a:r>
              <a:rPr lang="en-US" sz="2800" b="1"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dirty="0">
                <a:latin typeface="+mn-lt"/>
                <a:cs typeface="Calibri"/>
              </a:rPr>
              <a:t>Partitions </a:t>
            </a:r>
            <a:r>
              <a:rPr lang="en-US" spc="-10" dirty="0">
                <a:latin typeface="+mn-lt"/>
                <a:cs typeface="Calibri"/>
              </a:rPr>
              <a:t>can </a:t>
            </a:r>
            <a:r>
              <a:rPr lang="en-US" spc="-5" dirty="0">
                <a:latin typeface="+mn-lt"/>
                <a:cs typeface="Calibri"/>
              </a:rPr>
              <a:t>be </a:t>
            </a:r>
            <a:r>
              <a:rPr lang="en-US" spc="-15" dirty="0">
                <a:latin typeface="+mn-lt"/>
                <a:cs typeface="Calibri"/>
              </a:rPr>
              <a:t>useful </a:t>
            </a:r>
            <a:r>
              <a:rPr lang="en-US" spc="-5" dirty="0">
                <a:latin typeface="+mn-lt"/>
                <a:cs typeface="Calibri"/>
              </a:rPr>
              <a:t>when </a:t>
            </a:r>
            <a:r>
              <a:rPr lang="en-US" spc="-15" dirty="0">
                <a:latin typeface="+mn-lt"/>
                <a:cs typeface="Calibri"/>
              </a:rPr>
              <a:t>maintaining current </a:t>
            </a:r>
            <a:r>
              <a:rPr lang="en-US" spc="-25" dirty="0">
                <a:latin typeface="+mn-lt"/>
                <a:cs typeface="Calibri"/>
              </a:rPr>
              <a:t>rows </a:t>
            </a:r>
            <a:r>
              <a:rPr lang="en-US" spc="-5" dirty="0">
                <a:latin typeface="+mn-lt"/>
                <a:cs typeface="Calibri"/>
              </a:rPr>
              <a:t>in </a:t>
            </a:r>
            <a:r>
              <a:rPr lang="en-US" spc="-10" dirty="0">
                <a:latin typeface="+mn-lt"/>
                <a:cs typeface="Calibri"/>
              </a:rPr>
              <a:t>very </a:t>
            </a:r>
            <a:r>
              <a:rPr lang="en-US" spc="-15" dirty="0">
                <a:latin typeface="+mn-lt"/>
                <a:cs typeface="Calibri"/>
              </a:rPr>
              <a:t>large  </a:t>
            </a:r>
            <a:r>
              <a:rPr lang="en-US" spc="-20" dirty="0">
                <a:latin typeface="+mn-lt"/>
                <a:cs typeface="Calibri"/>
              </a:rPr>
              <a:t>fact </a:t>
            </a:r>
            <a:r>
              <a:rPr lang="en-US" spc="-10" dirty="0">
                <a:latin typeface="+mn-lt"/>
                <a:cs typeface="Calibri"/>
              </a:rPr>
              <a:t>tables. </a:t>
            </a:r>
            <a:r>
              <a:rPr lang="en-US" spc="-15" dirty="0">
                <a:latin typeface="+mn-lt"/>
                <a:cs typeface="Calibri"/>
              </a:rPr>
              <a:t>Partition </a:t>
            </a:r>
            <a:r>
              <a:rPr lang="en-US" spc="-10" dirty="0">
                <a:latin typeface="+mn-lt"/>
                <a:cs typeface="Calibri"/>
              </a:rPr>
              <a:t>switching </a:t>
            </a:r>
            <a:r>
              <a:rPr lang="en-US" spc="-5" dirty="0">
                <a:latin typeface="+mn-lt"/>
                <a:cs typeface="Calibri"/>
              </a:rPr>
              <a:t>is a </a:t>
            </a:r>
            <a:r>
              <a:rPr lang="en-US" spc="-15" dirty="0">
                <a:latin typeface="+mn-lt"/>
                <a:cs typeface="Calibri"/>
              </a:rPr>
              <a:t>good alternative </a:t>
            </a:r>
            <a:r>
              <a:rPr lang="en-US" spc="-20" dirty="0">
                <a:latin typeface="+mn-lt"/>
                <a:cs typeface="Calibri"/>
              </a:rPr>
              <a:t>to </a:t>
            </a:r>
            <a:r>
              <a:rPr lang="en-US" spc="-5" dirty="0">
                <a:latin typeface="+mn-lt"/>
                <a:cs typeface="Calibri"/>
              </a:rPr>
              <a:t>full</a:t>
            </a:r>
            <a:r>
              <a:rPr lang="en-US" spc="204" dirty="0">
                <a:latin typeface="+mn-lt"/>
                <a:cs typeface="Calibri"/>
              </a:rPr>
              <a:t> </a:t>
            </a:r>
            <a:r>
              <a:rPr lang="en-US" spc="-55" dirty="0">
                <a:latin typeface="+mn-lt"/>
                <a:cs typeface="Calibri"/>
              </a:rPr>
              <a:t>CTAS</a:t>
            </a:r>
            <a:endParaRPr lang="en-US" dirty="0">
              <a:latin typeface="+mn-lt"/>
              <a:cs typeface="Calibri"/>
            </a:endParaRPr>
          </a:p>
          <a:p>
            <a:pPr>
              <a:spcBef>
                <a:spcPts val="15"/>
              </a:spcBef>
              <a:buFont typeface="Arial"/>
              <a:buChar char="•"/>
            </a:pPr>
            <a:endParaRPr lang="en-US" sz="3921" dirty="0">
              <a:latin typeface="+mn-lt"/>
              <a:cs typeface="Calibri"/>
            </a:endParaRPr>
          </a:p>
          <a:p>
            <a:pPr marL="241254" marR="321883" indent="-229191">
              <a:lnSpc>
                <a:spcPts val="3029"/>
              </a:lnSpc>
              <a:buFont typeface="Arial"/>
              <a:buChar char="•"/>
              <a:tabLst>
                <a:tab pos="241889" algn="l"/>
              </a:tabLst>
            </a:pPr>
            <a:r>
              <a:rPr lang="en-US" spc="-15" dirty="0">
                <a:latin typeface="+mn-lt"/>
                <a:cs typeface="Calibri"/>
              </a:rPr>
              <a:t>Partitioning </a:t>
            </a:r>
            <a:r>
              <a:rPr lang="en-US" spc="-5" dirty="0">
                <a:latin typeface="+mn-lt"/>
                <a:cs typeface="Calibri"/>
              </a:rPr>
              <a:t>CCIs </a:t>
            </a:r>
            <a:r>
              <a:rPr lang="en-US" spc="-10" dirty="0">
                <a:latin typeface="+mn-lt"/>
                <a:cs typeface="Calibri"/>
              </a:rPr>
              <a:t>is only useful </a:t>
            </a:r>
            <a:r>
              <a:rPr lang="en-US" spc="-5" dirty="0">
                <a:latin typeface="+mn-lt"/>
                <a:cs typeface="Calibri"/>
              </a:rPr>
              <a:t>when the </a:t>
            </a:r>
            <a:r>
              <a:rPr lang="en-US" spc="-25" dirty="0">
                <a:latin typeface="+mn-lt"/>
                <a:cs typeface="Calibri"/>
              </a:rPr>
              <a:t>row </a:t>
            </a:r>
            <a:r>
              <a:rPr lang="en-US" spc="-15" dirty="0">
                <a:latin typeface="+mn-lt"/>
                <a:cs typeface="Calibri"/>
              </a:rPr>
              <a:t>count </a:t>
            </a:r>
            <a:r>
              <a:rPr lang="en-US" spc="-5" dirty="0">
                <a:latin typeface="+mn-lt"/>
                <a:cs typeface="Calibri"/>
              </a:rPr>
              <a:t>is </a:t>
            </a:r>
            <a:r>
              <a:rPr lang="en-US" spc="-15" dirty="0">
                <a:latin typeface="+mn-lt"/>
                <a:cs typeface="Calibri"/>
              </a:rPr>
              <a:t>greater </a:t>
            </a:r>
            <a:r>
              <a:rPr lang="en-US" spc="-5" dirty="0">
                <a:latin typeface="+mn-lt"/>
                <a:cs typeface="Calibri"/>
              </a:rPr>
              <a:t>than  60million *</a:t>
            </a:r>
            <a:r>
              <a:rPr lang="en-US" spc="35" dirty="0">
                <a:latin typeface="+mn-lt"/>
                <a:cs typeface="Calibri"/>
              </a:rPr>
              <a:t> </a:t>
            </a:r>
            <a:r>
              <a:rPr lang="en-US" spc="-10" dirty="0">
                <a:latin typeface="+mn-lt"/>
                <a:cs typeface="Calibri"/>
              </a:rPr>
              <a:t>#partitions</a:t>
            </a:r>
            <a:endParaRPr lang="en-US" dirty="0">
              <a:latin typeface="+mn-lt"/>
              <a:cs typeface="Calibri"/>
            </a:endParaRPr>
          </a:p>
          <a:p>
            <a:pPr>
              <a:buFont typeface="Arial"/>
              <a:buChar char="•"/>
            </a:pPr>
            <a:endParaRPr lang="en-US" sz="3529" dirty="0">
              <a:latin typeface="+mn-lt"/>
              <a:cs typeface="Calibri"/>
            </a:endParaRPr>
          </a:p>
          <a:p>
            <a:pPr marL="241254" indent="-229191">
              <a:spcBef>
                <a:spcPts val="5"/>
              </a:spcBef>
              <a:buFont typeface="Arial"/>
              <a:buChar char="•"/>
              <a:tabLst>
                <a:tab pos="241889" algn="l"/>
              </a:tabLst>
            </a:pPr>
            <a:r>
              <a:rPr lang="en-US" spc="-5" dirty="0">
                <a:latin typeface="+mn-lt"/>
                <a:cs typeface="Calibri"/>
              </a:rPr>
              <a:t>In </a:t>
            </a:r>
            <a:r>
              <a:rPr lang="en-US" spc="-15" dirty="0">
                <a:latin typeface="+mn-lt"/>
                <a:cs typeface="Calibri"/>
              </a:rPr>
              <a:t>general, </a:t>
            </a:r>
            <a:r>
              <a:rPr lang="en-US" spc="-20" dirty="0">
                <a:latin typeface="+mn-lt"/>
                <a:cs typeface="Calibri"/>
              </a:rPr>
              <a:t>avoid </a:t>
            </a:r>
            <a:r>
              <a:rPr lang="en-US" spc="-10" dirty="0">
                <a:latin typeface="+mn-lt"/>
                <a:cs typeface="Calibri"/>
              </a:rPr>
              <a:t>partitions, particularly </a:t>
            </a:r>
            <a:r>
              <a:rPr lang="en-US" spc="-5" dirty="0">
                <a:latin typeface="+mn-lt"/>
                <a:cs typeface="Calibri"/>
              </a:rPr>
              <a:t>in</a:t>
            </a:r>
            <a:r>
              <a:rPr lang="en-US" spc="90" dirty="0">
                <a:latin typeface="+mn-lt"/>
                <a:cs typeface="Calibri"/>
              </a:rPr>
              <a:t> </a:t>
            </a:r>
            <a:r>
              <a:rPr lang="en-US" spc="-10" dirty="0">
                <a:latin typeface="+mn-lt"/>
                <a:cs typeface="Calibri"/>
              </a:rPr>
              <a:t>POCs</a:t>
            </a:r>
            <a:endParaRPr lang="en-US" dirty="0">
              <a:latin typeface="+mn-lt"/>
              <a:cs typeface="Calibri"/>
            </a:endParaRPr>
          </a:p>
          <a:p>
            <a:endParaRPr lang="en-US" dirty="0">
              <a:latin typeface="+mn-lt"/>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dirty="0">
                <a:solidFill>
                  <a:schemeClr val="tx2"/>
                </a:solidFill>
              </a:rPr>
              <a:t>Overview</a:t>
            </a:r>
          </a:p>
          <a:p>
            <a:pPr>
              <a:lnSpc>
                <a:spcPct val="100000"/>
              </a:lnSpc>
            </a:pPr>
            <a:r>
              <a:rPr lang="en-US" sz="1765" dirty="0">
                <a:latin typeface="+mn-lt"/>
              </a:rPr>
              <a:t>Cache the results of a query from SQL pool storage. This enables interactive response times for repetitive queries against tables with infrequent data changes.</a:t>
            </a:r>
          </a:p>
          <a:p>
            <a:pPr>
              <a:lnSpc>
                <a:spcPct val="100000"/>
              </a:lnSpc>
            </a:pPr>
            <a:r>
              <a:rPr lang="en-US" sz="1765" dirty="0">
                <a:latin typeface="+mn-lt"/>
              </a:rPr>
              <a:t>The result-set cache persists even if SQL pool is paused and resumed later. </a:t>
            </a:r>
          </a:p>
          <a:p>
            <a:pPr>
              <a:lnSpc>
                <a:spcPct val="100000"/>
              </a:lnSpc>
            </a:pPr>
            <a:r>
              <a:rPr lang="en-US" sz="1765" dirty="0">
                <a:latin typeface="+mn-lt"/>
              </a:rPr>
              <a:t>Query cache is invalidated and refreshed when underlying table data or query code changes.</a:t>
            </a:r>
          </a:p>
          <a:p>
            <a:pPr>
              <a:lnSpc>
                <a:spcPct val="100000"/>
              </a:lnSpc>
            </a:pPr>
            <a:r>
              <a:rPr lang="en-US" sz="1765" dirty="0">
                <a:latin typeface="+mn-lt"/>
              </a:rPr>
              <a:t>Result cache is evicted regularly based on a time-aware least recently used algorithm (TLRU). </a:t>
            </a:r>
          </a:p>
          <a:p>
            <a:pPr>
              <a:spcBef>
                <a:spcPts val="600"/>
              </a:spcBef>
            </a:pPr>
            <a:endParaRPr lang="en-US" sz="1765" dirty="0">
              <a:latin typeface="+mn-lt"/>
            </a:endParaRPr>
          </a:p>
          <a:p>
            <a:pPr>
              <a:spcBef>
                <a:spcPts val="600"/>
              </a:spcBef>
            </a:pPr>
            <a:r>
              <a:rPr lang="en-US" sz="1961" dirty="0">
                <a:solidFill>
                  <a:schemeClr val="tx2"/>
                </a:solidFill>
              </a:rPr>
              <a:t>Benefits</a:t>
            </a:r>
          </a:p>
          <a:p>
            <a:pPr marL="280121" indent="-280121">
              <a:lnSpc>
                <a:spcPct val="100000"/>
              </a:lnSpc>
              <a:buFont typeface="Arial" panose="020B0604020202020204" pitchFamily="34" charset="0"/>
              <a:buChar char="•"/>
            </a:pPr>
            <a:r>
              <a:rPr lang="en-US" sz="1765" dirty="0">
                <a:latin typeface="+mn-lt"/>
              </a:rPr>
              <a:t>Enhances performance when same result is requested repetitively</a:t>
            </a:r>
          </a:p>
          <a:p>
            <a:pPr marL="280121" indent="-280121">
              <a:lnSpc>
                <a:spcPct val="100000"/>
              </a:lnSpc>
              <a:buFont typeface="Arial" panose="020B0604020202020204" pitchFamily="34" charset="0"/>
              <a:buChar char="•"/>
            </a:pPr>
            <a:r>
              <a:rPr lang="en-US" sz="1765" dirty="0">
                <a:latin typeface="+mn-lt"/>
              </a:rPr>
              <a:t>Reduced load on server for repeated queries</a:t>
            </a:r>
          </a:p>
          <a:p>
            <a:pPr marL="280121" indent="-280121">
              <a:lnSpc>
                <a:spcPct val="100000"/>
              </a:lnSpc>
              <a:buFont typeface="Arial" panose="020B0604020202020204" pitchFamily="34" charset="0"/>
              <a:buChar char="•"/>
            </a:pPr>
            <a:r>
              <a:rPr lang="en-US" sz="1765" dirty="0">
                <a:latin typeface="+mn-lt"/>
              </a:rPr>
              <a:t>Offers monitoring of query execution with a result cache hit or miss</a:t>
            </a:r>
          </a:p>
          <a:p>
            <a:pPr>
              <a:spcBef>
                <a:spcPts val="600"/>
              </a:spcBef>
            </a:pPr>
            <a:endParaRPr lang="en-US" sz="1765" dirty="0">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Create table with index</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a:t>
            </a:r>
            <a:r>
              <a:rPr lang="en-US" sz="1372" dirty="0">
                <a:solidFill>
                  <a:srgbClr val="000000"/>
                </a:solidFill>
                <a:latin typeface="Calibri" panose="020F0502020204030204" pitchFamily="34" charset="0"/>
                <a:cs typeface="Calibri" panose="020F0502020204030204" pitchFamily="34" charset="0"/>
              </a:rPr>
              <a:t> NOT NULL</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Date     </a:t>
            </a:r>
            <a:r>
              <a:rPr lang="en-US" sz="1372" dirty="0" err="1">
                <a:solidFill>
                  <a:srgbClr val="0000FF"/>
                </a:solidFill>
                <a:latin typeface="Calibri" panose="020F0502020204030204" pitchFamily="34" charset="0"/>
                <a:cs typeface="Calibri" panose="020F0502020204030204" pitchFamily="34" charset="0"/>
              </a:rPr>
              <a:t>DATE</a:t>
            </a:r>
            <a:r>
              <a:rPr lang="en-US" sz="1372"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Name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CLUSTERED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COLUMNSTORE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 </a:t>
            </a:r>
            <a:r>
              <a:rPr lang="en-US" sz="1372" dirty="0">
                <a:solidFill>
                  <a:srgbClr val="808080"/>
                </a:solidFill>
                <a:latin typeface="Calibri" panose="020F0502020204030204" pitchFamily="34" charset="0"/>
                <a:cs typeface="Calibri" panose="020F0502020204030204" pitchFamily="34" charset="0"/>
              </a:rPr>
              <a:t>|</a:t>
            </a:r>
          </a:p>
          <a:p>
            <a:pPr defTabSz="914225">
              <a:defRPr/>
            </a:pPr>
            <a:r>
              <a:rPr lang="en-US" sz="1372" dirty="0">
                <a:solidFill>
                  <a:srgbClr val="808080"/>
                </a:solidFill>
                <a:latin typeface="Calibri" panose="020F0502020204030204" pitchFamily="34" charset="0"/>
                <a:cs typeface="Calibri" panose="020F0502020204030204" pitchFamily="34" charset="0"/>
              </a:rPr>
              <a:t>    HEAP |</a:t>
            </a:r>
          </a:p>
          <a:p>
            <a:pPr defTabSz="914225">
              <a:defRPr/>
            </a:pPr>
            <a:r>
              <a:rPr lang="en-US" sz="1372" dirty="0">
                <a:solidFill>
                  <a:srgbClr val="808080"/>
                </a:solidFill>
                <a:latin typeface="Calibri" panose="020F0502020204030204" pitchFamily="34" charset="0"/>
                <a:cs typeface="Calibri" panose="020F0502020204030204" pitchFamily="34" charset="0"/>
              </a:rPr>
              <a:t>    CLUSTERED INDEX (</a:t>
            </a:r>
            <a:r>
              <a:rPr lang="en-US" sz="1372" dirty="0" err="1">
                <a:solidFill>
                  <a:srgbClr val="808080"/>
                </a:solidFill>
                <a:latin typeface="Calibri" panose="020F0502020204030204" pitchFamily="34" charset="0"/>
                <a:cs typeface="Calibri" panose="020F0502020204030204" pitchFamily="34" charset="0"/>
              </a:rPr>
              <a:t>OrderId</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Add non-clustered index to table</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NameIndex</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ON</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FF"/>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Name</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tx2"/>
                </a:solidFill>
              </a:rPr>
              <a:t>The problem with CCI</a:t>
            </a:r>
          </a:p>
          <a:p>
            <a:r>
              <a:rPr lang="en-US" sz="1765" dirty="0">
                <a:latin typeface="+mn-lt"/>
              </a:rPr>
              <a:t>The index builder doesn’t sort data before compressing it into segments, which means that segments with overlapping value ranges could occur.</a:t>
            </a:r>
          </a:p>
          <a:p>
            <a:r>
              <a:rPr lang="en-US" sz="1765" dirty="0">
                <a:latin typeface="+mn-lt"/>
              </a:rPr>
              <a:t>When this happens, queries might read more segments from disk and take longer to finish.</a:t>
            </a:r>
          </a:p>
          <a:p>
            <a:endParaRPr lang="en-US" sz="1765" dirty="0">
              <a:latin typeface="+mn-lt"/>
            </a:endParaRPr>
          </a:p>
          <a:p>
            <a:r>
              <a:rPr lang="en-US" sz="1961" dirty="0">
                <a:solidFill>
                  <a:schemeClr val="tx2"/>
                </a:solidFill>
              </a:rPr>
              <a:t>The solution</a:t>
            </a:r>
          </a:p>
          <a:p>
            <a:r>
              <a:rPr lang="en-US" sz="1765" dirty="0">
                <a:latin typeface="+mn-lt"/>
              </a:rPr>
              <a:t>Ordered CCIs – data is sorted in memory by the order key(s) before the index builder compresses the segments and thus segment overlapping is reduced.</a:t>
            </a:r>
          </a:p>
          <a:p>
            <a:endParaRPr lang="en-US" sz="1765" dirty="0">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dirty="0">
                <a:latin typeface="+mn-lt"/>
                <a:cs typeface="Calibri"/>
              </a:rPr>
              <a:t>Queries </a:t>
            </a:r>
            <a:r>
              <a:rPr lang="en-US" spc="-15" dirty="0">
                <a:latin typeface="+mn-lt"/>
                <a:cs typeface="Calibri"/>
              </a:rPr>
              <a:t>against </a:t>
            </a:r>
            <a:r>
              <a:rPr lang="en-US" spc="-10" dirty="0">
                <a:latin typeface="+mn-lt"/>
                <a:cs typeface="Calibri"/>
              </a:rPr>
              <a:t>tables </a:t>
            </a:r>
            <a:r>
              <a:rPr lang="en-US" dirty="0">
                <a:latin typeface="+mn-lt"/>
                <a:cs typeface="Calibri"/>
              </a:rPr>
              <a:t>with </a:t>
            </a:r>
            <a:r>
              <a:rPr lang="en-US" spc="-20" dirty="0">
                <a:latin typeface="+mn-lt"/>
                <a:cs typeface="Calibri"/>
              </a:rPr>
              <a:t>ordered </a:t>
            </a:r>
            <a:r>
              <a:rPr lang="en-US" spc="-20" dirty="0" err="1">
                <a:latin typeface="+mn-lt"/>
                <a:cs typeface="Calibri"/>
              </a:rPr>
              <a:t>columnstore</a:t>
            </a:r>
            <a:r>
              <a:rPr lang="en-US" spc="-20" dirty="0">
                <a:latin typeface="+mn-lt"/>
                <a:cs typeface="Calibri"/>
              </a:rPr>
              <a:t> </a:t>
            </a:r>
            <a:r>
              <a:rPr lang="en-US" spc="-10" dirty="0">
                <a:latin typeface="+mn-lt"/>
                <a:cs typeface="Calibri"/>
              </a:rPr>
              <a:t>segments can </a:t>
            </a:r>
            <a:r>
              <a:rPr lang="en-US" spc="-35" dirty="0">
                <a:latin typeface="+mn-lt"/>
                <a:cs typeface="Calibri"/>
              </a:rPr>
              <a:t>take  </a:t>
            </a:r>
            <a:r>
              <a:rPr lang="en-US" spc="-20" dirty="0">
                <a:latin typeface="+mn-lt"/>
                <a:cs typeface="Calibri"/>
              </a:rPr>
              <a:t>advantage </a:t>
            </a:r>
            <a:r>
              <a:rPr lang="en-US" spc="-5" dirty="0">
                <a:latin typeface="+mn-lt"/>
                <a:cs typeface="Calibri"/>
              </a:rPr>
              <a:t>of </a:t>
            </a:r>
            <a:r>
              <a:rPr lang="en-US" spc="-20" dirty="0">
                <a:latin typeface="+mn-lt"/>
                <a:cs typeface="Calibri"/>
              </a:rPr>
              <a:t>improved </a:t>
            </a:r>
            <a:r>
              <a:rPr lang="en-US" spc="-10" dirty="0">
                <a:latin typeface="+mn-lt"/>
                <a:cs typeface="Calibri"/>
              </a:rPr>
              <a:t>segment elimination </a:t>
            </a:r>
            <a:r>
              <a:rPr lang="en-US" spc="-20" dirty="0">
                <a:latin typeface="+mn-lt"/>
                <a:cs typeface="Calibri"/>
              </a:rPr>
              <a:t>to </a:t>
            </a:r>
            <a:r>
              <a:rPr lang="en-US" spc="-15" dirty="0">
                <a:latin typeface="+mn-lt"/>
                <a:cs typeface="Calibri"/>
              </a:rPr>
              <a:t>drastically </a:t>
            </a:r>
            <a:r>
              <a:rPr lang="en-US" spc="-10" dirty="0">
                <a:latin typeface="+mn-lt"/>
                <a:cs typeface="Calibri"/>
              </a:rPr>
              <a:t>reduce </a:t>
            </a:r>
            <a:r>
              <a:rPr lang="en-US" spc="-5" dirty="0">
                <a:latin typeface="+mn-lt"/>
                <a:cs typeface="Calibri"/>
              </a:rPr>
              <a:t>the  time </a:t>
            </a:r>
            <a:r>
              <a:rPr lang="en-US" spc="-10" dirty="0">
                <a:latin typeface="+mn-lt"/>
                <a:cs typeface="Calibri"/>
              </a:rPr>
              <a:t>needed </a:t>
            </a:r>
            <a:r>
              <a:rPr lang="en-US" spc="-20" dirty="0">
                <a:latin typeface="+mn-lt"/>
                <a:cs typeface="Calibri"/>
              </a:rPr>
              <a:t>to </a:t>
            </a:r>
            <a:r>
              <a:rPr lang="en-US" spc="-5" dirty="0">
                <a:latin typeface="+mn-lt"/>
                <a:cs typeface="Calibri"/>
              </a:rPr>
              <a:t>service a</a:t>
            </a:r>
            <a:r>
              <a:rPr lang="en-US" spc="50" dirty="0">
                <a:latin typeface="+mn-lt"/>
                <a:cs typeface="Calibri"/>
              </a:rPr>
              <a:t> </a:t>
            </a:r>
            <a:r>
              <a:rPr lang="en-US" spc="-40" dirty="0">
                <a:latin typeface="+mn-lt"/>
                <a:cs typeface="Calibri"/>
              </a:rPr>
              <a:t>query.</a:t>
            </a:r>
            <a:endParaRPr lang="en-US" dirty="0">
              <a:latin typeface="+mn-lt"/>
              <a:cs typeface="Calibri"/>
            </a:endParaRPr>
          </a:p>
          <a:p>
            <a:pPr>
              <a:spcBef>
                <a:spcPts val="10"/>
              </a:spcBef>
              <a:buFont typeface="Arial"/>
              <a:buChar char="•"/>
            </a:pPr>
            <a:endParaRPr lang="en-US" sz="3921" dirty="0">
              <a:latin typeface="+mn-lt"/>
              <a:cs typeface="Calibri"/>
            </a:endParaRPr>
          </a:p>
          <a:p>
            <a:pPr marL="241254" marR="5079" indent="-229191">
              <a:lnSpc>
                <a:spcPts val="3019"/>
              </a:lnSpc>
              <a:spcBef>
                <a:spcPts val="5"/>
              </a:spcBef>
              <a:buFont typeface="Arial"/>
              <a:buChar char="•"/>
              <a:tabLst>
                <a:tab pos="241889" algn="l"/>
              </a:tabLst>
            </a:pPr>
            <a:r>
              <a:rPr lang="en-US" spc="-20" dirty="0" err="1">
                <a:latin typeface="+mn-lt"/>
                <a:cs typeface="Calibri"/>
              </a:rPr>
              <a:t>Columnstore</a:t>
            </a:r>
            <a:r>
              <a:rPr lang="en-US" spc="-20" dirty="0">
                <a:latin typeface="+mn-lt"/>
                <a:cs typeface="Calibri"/>
              </a:rPr>
              <a:t> </a:t>
            </a:r>
            <a:r>
              <a:rPr lang="en-US" spc="-10" dirty="0">
                <a:latin typeface="+mn-lt"/>
                <a:cs typeface="Calibri"/>
              </a:rPr>
              <a:t>Segments </a:t>
            </a:r>
            <a:r>
              <a:rPr lang="en-US" spc="-15" dirty="0">
                <a:latin typeface="+mn-lt"/>
                <a:cs typeface="Calibri"/>
              </a:rPr>
              <a:t>are </a:t>
            </a:r>
            <a:r>
              <a:rPr lang="en-US" spc="-10" dirty="0">
                <a:latin typeface="+mn-lt"/>
                <a:cs typeface="Calibri"/>
              </a:rPr>
              <a:t>automatically </a:t>
            </a:r>
            <a:r>
              <a:rPr lang="en-US" spc="-15" dirty="0">
                <a:latin typeface="+mn-lt"/>
                <a:cs typeface="Calibri"/>
              </a:rPr>
              <a:t>updated </a:t>
            </a:r>
            <a:r>
              <a:rPr lang="en-US" spc="-5" dirty="0">
                <a:latin typeface="+mn-lt"/>
                <a:cs typeface="Calibri"/>
              </a:rPr>
              <a:t>as </a:t>
            </a:r>
            <a:r>
              <a:rPr lang="en-US" spc="-20" dirty="0">
                <a:latin typeface="+mn-lt"/>
                <a:cs typeface="Calibri"/>
              </a:rPr>
              <a:t>data </a:t>
            </a:r>
            <a:r>
              <a:rPr lang="en-US" spc="-5" dirty="0">
                <a:latin typeface="+mn-lt"/>
                <a:cs typeface="Calibri"/>
              </a:rPr>
              <a:t>is inserted,  </a:t>
            </a:r>
            <a:r>
              <a:rPr lang="en-US" spc="-15" dirty="0">
                <a:latin typeface="+mn-lt"/>
                <a:cs typeface="Calibri"/>
              </a:rPr>
              <a:t>updated, </a:t>
            </a:r>
            <a:r>
              <a:rPr lang="en-US" spc="-5" dirty="0">
                <a:latin typeface="+mn-lt"/>
                <a:cs typeface="Calibri"/>
              </a:rPr>
              <a:t>or </a:t>
            </a:r>
            <a:r>
              <a:rPr lang="en-US" spc="-15" dirty="0">
                <a:latin typeface="+mn-lt"/>
                <a:cs typeface="Calibri"/>
              </a:rPr>
              <a:t>deleted </a:t>
            </a:r>
            <a:r>
              <a:rPr lang="en-US" spc="-5" dirty="0">
                <a:latin typeface="+mn-lt"/>
                <a:cs typeface="Calibri"/>
              </a:rPr>
              <a:t>in </a:t>
            </a:r>
            <a:r>
              <a:rPr lang="en-US" spc="-20" dirty="0">
                <a:latin typeface="+mn-lt"/>
                <a:cs typeface="Calibri"/>
              </a:rPr>
              <a:t>data </a:t>
            </a:r>
            <a:r>
              <a:rPr lang="en-US" spc="-15" dirty="0">
                <a:latin typeface="+mn-lt"/>
                <a:cs typeface="Calibri"/>
              </a:rPr>
              <a:t>warehouse</a:t>
            </a:r>
            <a:r>
              <a:rPr lang="en-US" spc="105" dirty="0">
                <a:latin typeface="+mn-lt"/>
                <a:cs typeface="Calibri"/>
              </a:rPr>
              <a:t> </a:t>
            </a:r>
            <a:r>
              <a:rPr lang="en-US" spc="-10" dirty="0">
                <a:latin typeface="+mn-lt"/>
                <a:cs typeface="Calibri"/>
              </a:rPr>
              <a:t>tables.</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REBUILD can be used to sort all data in the table (which is an offline operation, done one partition at a time).</a:t>
            </a:r>
            <a:endParaRPr lang="en-US" dirty="0">
              <a:latin typeface="+mn-lt"/>
              <a:cs typeface="Calibri"/>
            </a:endParaRPr>
          </a:p>
          <a:p>
            <a:endParaRPr lang="en-US" dirty="0">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latin typeface="+mn-lt"/>
              </a:rPr>
              <a:t>The number of overlapping segments depends on:</a:t>
            </a:r>
          </a:p>
          <a:p>
            <a:pPr marL="0" indent="0">
              <a:buNone/>
            </a:pPr>
            <a:endParaRPr lang="en-US" dirty="0">
              <a:latin typeface="+mn-lt"/>
            </a:endParaRPr>
          </a:p>
          <a:p>
            <a:pPr>
              <a:buFontTx/>
              <a:buChar char="-"/>
            </a:pPr>
            <a:r>
              <a:rPr lang="en-US" dirty="0">
                <a:latin typeface="+mn-lt"/>
              </a:rPr>
              <a:t>The size of data to sort</a:t>
            </a:r>
          </a:p>
          <a:p>
            <a:pPr>
              <a:buFontTx/>
              <a:buChar char="-"/>
            </a:pPr>
            <a:r>
              <a:rPr lang="en-US" dirty="0">
                <a:latin typeface="+mn-lt"/>
              </a:rPr>
              <a:t>Available memory (use XLARGERC on a higher DWU to allow more memory for data sorting before compressing occurs)</a:t>
            </a:r>
          </a:p>
          <a:p>
            <a:pPr>
              <a:buFontTx/>
              <a:buChar char="-"/>
            </a:pPr>
            <a:r>
              <a:rPr lang="en-US" dirty="0">
                <a:latin typeface="+mn-lt"/>
              </a:rPr>
              <a:t>MAXDOP (create ordered CCI with MAXDOP =1  as each thread used for ordered CCI works on a subset of data and sorts it locally)</a:t>
            </a:r>
          </a:p>
          <a:p>
            <a:pPr>
              <a:buFontTx/>
              <a:buChar char="-"/>
            </a:pPr>
            <a:endParaRPr lang="en-US" dirty="0">
              <a:latin typeface="+mn-lt"/>
            </a:endParaRPr>
          </a:p>
          <a:p>
            <a:pPr marL="0" indent="0">
              <a:buNone/>
            </a:pPr>
            <a:r>
              <a:rPr lang="en-US" dirty="0">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dirty="0" err="1"/>
                <a:t>dbo.Sales</a:t>
              </a:r>
              <a:endParaRPr lang="en-US" sz="1765" b="1" dirty="0"/>
            </a:p>
            <a:p>
              <a:r>
                <a:rPr lang="en-US" sz="1765" dirty="0"/>
                <a:t>150M rows</a:t>
              </a:r>
            </a:p>
            <a:p>
              <a:r>
                <a:rPr lang="en-US" sz="1765" dirty="0"/>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and data security</a:t>
            </a:r>
          </a:p>
          <a:p>
            <a:pPr marL="281677" lvl="1" indent="0">
              <a:buNone/>
            </a:pPr>
            <a:r>
              <a:rPr lang="en-US" sz="1765" dirty="0">
                <a:solidFill>
                  <a:schemeClr val="tx1"/>
                </a:solidFill>
              </a:rPr>
              <a:t>Synapse Managed Virtual Network and Managed private endpoints</a:t>
            </a:r>
          </a:p>
          <a:p>
            <a:pPr marL="281677" lvl="1" indent="0">
              <a:buNone/>
            </a:pPr>
            <a:r>
              <a:rPr lang="en-US" sz="1765" dirty="0">
                <a:solidFill>
                  <a:schemeClr val="tx1"/>
                </a:solidFill>
              </a:rPr>
              <a:t>Securing data</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dirty="0">
                <a:solidFill>
                  <a:schemeClr val="tx2"/>
                </a:solidFill>
              </a:rPr>
              <a:t>Overview</a:t>
            </a:r>
          </a:p>
          <a:p>
            <a:r>
              <a:rPr lang="en-US" sz="1600" dirty="0">
                <a:latin typeface="+mn-lt"/>
              </a:rPr>
              <a:t>Access to your Azure Synapse Analytics is blocked by the firewall.</a:t>
            </a:r>
          </a:p>
          <a:p>
            <a:pPr>
              <a:spcAft>
                <a:spcPts val="1200"/>
              </a:spcAft>
            </a:pPr>
            <a:r>
              <a:rPr lang="en-US" sz="1600" dirty="0">
                <a:latin typeface="+mn-lt"/>
              </a:rPr>
              <a:t>Firewall also manages virtual network rules that are based on virtual network service endpoints.</a:t>
            </a:r>
          </a:p>
          <a:p>
            <a:pPr>
              <a:spcAft>
                <a:spcPts val="1200"/>
              </a:spcAft>
            </a:pPr>
            <a:endParaRPr lang="en-US" sz="1600" dirty="0">
              <a:latin typeface="+mn-lt"/>
            </a:endParaRPr>
          </a:p>
          <a:p>
            <a:pPr>
              <a:spcAft>
                <a:spcPts val="1000"/>
              </a:spcAft>
            </a:pPr>
            <a:r>
              <a:rPr lang="en-US" dirty="0">
                <a:solidFill>
                  <a:schemeClr val="tx2"/>
                </a:solidFill>
              </a:rPr>
              <a:t>Rules</a:t>
            </a:r>
          </a:p>
          <a:p>
            <a:r>
              <a:rPr lang="en-US" sz="1600" dirty="0">
                <a:latin typeface="+mn-lt"/>
              </a:rPr>
              <a:t>Allow specific or range of allowed IP addresses.</a:t>
            </a:r>
          </a:p>
          <a:p>
            <a:r>
              <a:rPr lang="en-US" sz="1600" dirty="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dirty="0">
                <a:solidFill>
                  <a:srgbClr val="0078D7"/>
                </a:solidFill>
              </a:rPr>
              <a:t>Overview</a:t>
            </a:r>
          </a:p>
          <a:p>
            <a:pPr marL="0" indent="0">
              <a:spcBef>
                <a:spcPts val="1248"/>
              </a:spcBef>
              <a:buClr>
                <a:schemeClr val="tx1"/>
              </a:buClr>
              <a:buNone/>
            </a:pPr>
            <a:r>
              <a:rPr lang="en-US" sz="1600" dirty="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dirty="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dirty="0">
                <a:solidFill>
                  <a:srgbClr val="0078D7"/>
                </a:solidFill>
              </a:rPr>
              <a:t>Key Points</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dirty="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dirty="0">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BODY</a:t>
            </a:r>
          </a:p>
          <a:p>
            <a:pPr lvl="0">
              <a:defRPr/>
            </a:pPr>
            <a:r>
              <a:rPr lang="en-US" dirty="0"/>
              <a:t>{ </a:t>
            </a:r>
          </a:p>
          <a:p>
            <a:pPr lvl="0">
              <a:defRPr/>
            </a:pPr>
            <a:r>
              <a:rPr lang="en-US" dirty="0"/>
              <a:t>  "properties": { </a:t>
            </a:r>
          </a:p>
          <a:p>
            <a:pPr lvl="0">
              <a:defRPr/>
            </a:pPr>
            <a:r>
              <a:rPr lang="en-US" dirty="0"/>
              <a:t>    "</a:t>
            </a:r>
            <a:r>
              <a:rPr lang="en-US" dirty="0" err="1"/>
              <a:t>startIpAddress</a:t>
            </a:r>
            <a:r>
              <a:rPr lang="en-US" dirty="0"/>
              <a:t>": "0.0.0.3", </a:t>
            </a:r>
          </a:p>
          <a:p>
            <a:pPr lvl="0">
              <a:defRPr/>
            </a:pPr>
            <a:r>
              <a:rPr lang="en-US" dirty="0"/>
              <a:t>    "</a:t>
            </a:r>
            <a:r>
              <a:rPr lang="en-US" dirty="0" err="1"/>
              <a:t>endIpAddress</a:t>
            </a:r>
            <a:r>
              <a:rPr lang="en-US" dirty="0"/>
              <a:t>": "0.0.0.3" </a:t>
            </a:r>
          </a:p>
          <a:p>
            <a:pPr lvl="0">
              <a:defRPr/>
            </a:pPr>
            <a:r>
              <a:rPr lang="en-US" dirty="0"/>
              <a:t>  } </a:t>
            </a:r>
          </a:p>
          <a:p>
            <a:pPr lvl="0">
              <a:defRPr/>
            </a:pPr>
            <a:r>
              <a:rPr lang="en-US" dirty="0"/>
              <a:t>}</a:t>
            </a:r>
          </a:p>
          <a:p>
            <a:pPr lvl="0">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lvl="0">
              <a:defRPr/>
            </a:pPr>
            <a:r>
              <a:rPr lang="en-US" dirty="0">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lvl="0">
              <a:defRPr/>
            </a:pPr>
            <a:endParaRPr lang="en-US" dirty="0">
              <a:solidFill>
                <a:srgbClr val="000000"/>
              </a:solidFill>
            </a:endParaRPr>
          </a:p>
          <a:p>
            <a:pPr lvl="0">
              <a:defRPr/>
            </a:pPr>
            <a:r>
              <a:rPr lang="en-US" dirty="0">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dirty="0">
                <a:solidFill>
                  <a:srgbClr val="0078D7"/>
                </a:solidFill>
              </a:rPr>
              <a:t>Windows PowerShell Azure cmdlets</a:t>
            </a:r>
          </a:p>
          <a:p>
            <a:pPr lvl="1" defTabSz="914367">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dirty="0">
              <a:latin typeface="Segoe UI"/>
            </a:endParaRPr>
          </a:p>
          <a:p>
            <a:pPr lvl="0"/>
            <a:r>
              <a:rPr lang="en-US" dirty="0">
                <a:solidFill>
                  <a:srgbClr val="0078D7"/>
                </a:solidFill>
              </a:rPr>
              <a:t>Transact SQL</a:t>
            </a:r>
          </a:p>
          <a:p>
            <a:pPr lvl="1" defTabSz="914367">
              <a:buClr>
                <a:srgbClr val="0078D7"/>
              </a:buClr>
            </a:pP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Managed </a:t>
            </a:r>
            <a:r>
              <a:rPr lang="en-US" dirty="0" err="1"/>
              <a:t>VNet</a:t>
            </a:r>
            <a:endParaRPr lang="en-US" dirty="0"/>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dirty="0">
                <a:solidFill>
                  <a:srgbClr val="0078D7"/>
                </a:solidFill>
              </a:rPr>
              <a:t>Overview</a:t>
            </a:r>
          </a:p>
          <a:p>
            <a:pPr>
              <a:spcBef>
                <a:spcPts val="1248"/>
              </a:spcBef>
              <a:buClr>
                <a:schemeClr val="tx1"/>
              </a:buClr>
              <a:buSzPct val="100000"/>
            </a:pPr>
            <a:r>
              <a:rPr lang="en-US" sz="1600" dirty="0">
                <a:latin typeface="+mn-lt"/>
              </a:rPr>
              <a:t>Creating a workspace with a Managed workspace </a:t>
            </a:r>
            <a:r>
              <a:rPr lang="en-US" sz="1600" dirty="0" err="1">
                <a:latin typeface="+mn-lt"/>
              </a:rPr>
              <a:t>VNet</a:t>
            </a:r>
            <a:r>
              <a:rPr lang="en-US" sz="1600" dirty="0">
                <a:latin typeface="+mn-lt"/>
              </a:rPr>
              <a:t> associated with it ensures that user’s workspace is network isolated from other workspaces. The </a:t>
            </a:r>
            <a:r>
              <a:rPr lang="en-US" sz="1600" dirty="0" err="1">
                <a:latin typeface="+mn-lt"/>
              </a:rPr>
              <a:t>VNet</a:t>
            </a:r>
            <a:r>
              <a:rPr lang="en-US" sz="1600" dirty="0">
                <a:latin typeface="+mn-lt"/>
              </a:rPr>
              <a:t> associated with your workspace is managed by Azure Synapse. This </a:t>
            </a:r>
            <a:r>
              <a:rPr lang="en-US" sz="1600" dirty="0" err="1">
                <a:latin typeface="+mn-lt"/>
              </a:rPr>
              <a:t>VNet</a:t>
            </a:r>
            <a:r>
              <a:rPr lang="en-US" sz="1600" dirty="0">
                <a:latin typeface="+mn-lt"/>
              </a:rPr>
              <a:t> is called a Managed workspace </a:t>
            </a:r>
            <a:r>
              <a:rPr lang="en-US" sz="1600" dirty="0" err="1">
                <a:latin typeface="+mn-lt"/>
              </a:rPr>
              <a:t>VNet</a:t>
            </a:r>
            <a:r>
              <a:rPr lang="en-US" sz="1600" dirty="0">
                <a:latin typeface="+mn-lt"/>
              </a:rPr>
              <a:t>.</a:t>
            </a:r>
          </a:p>
          <a:p>
            <a:pPr>
              <a:spcBef>
                <a:spcPts val="1248"/>
              </a:spcBef>
              <a:buClr>
                <a:schemeClr val="tx1"/>
              </a:buClr>
            </a:pPr>
            <a:r>
              <a:rPr lang="en-US" dirty="0">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dirty="0">
                <a:latin typeface="+mn-lt"/>
              </a:rPr>
              <a:t>With a Managed workspace customers can offload the burden of managing the </a:t>
            </a:r>
            <a:r>
              <a:rPr lang="en-US" sz="1600" dirty="0" err="1">
                <a:latin typeface="+mn-lt"/>
              </a:rPr>
              <a:t>VNet</a:t>
            </a:r>
            <a:r>
              <a:rPr lang="en-US" sz="1600" dirty="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dirty="0">
                <a:latin typeface="+mn-lt"/>
              </a:rPr>
              <a:t>Customers don’t have to configure inbound NSG rules on their own </a:t>
            </a:r>
            <a:r>
              <a:rPr lang="en-US" sz="1600" dirty="0" err="1">
                <a:latin typeface="+mn-lt"/>
              </a:rPr>
              <a:t>VNets</a:t>
            </a:r>
            <a:r>
              <a:rPr lang="en-US" sz="1600" dirty="0">
                <a:latin typeface="+mn-lt"/>
              </a:rPr>
              <a:t> to allow Azure Synapse management traffic to enter their </a:t>
            </a:r>
            <a:r>
              <a:rPr lang="en-US" sz="1600" dirty="0" err="1">
                <a:latin typeface="+mn-lt"/>
              </a:rPr>
              <a:t>VNet</a:t>
            </a:r>
            <a:r>
              <a:rPr lang="en-US" sz="1600" dirty="0">
                <a:latin typeface="+mn-lt"/>
              </a:rPr>
              <a:t>.</a:t>
            </a:r>
          </a:p>
          <a:p>
            <a:pPr marL="236387" indent="-236387">
              <a:spcBef>
                <a:spcPts val="1248"/>
              </a:spcBef>
              <a:buClr>
                <a:schemeClr val="tx1"/>
              </a:buClr>
              <a:buSzPct val="100000"/>
              <a:buFont typeface="Arial" panose="020B0604020202020204" pitchFamily="34" charset="0"/>
              <a:buChar char="•"/>
            </a:pPr>
            <a:r>
              <a:rPr lang="en-US" sz="1600" dirty="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dirty="0">
                <a:latin typeface="+mn-lt"/>
              </a:rPr>
              <a:t>Managed workspace </a:t>
            </a:r>
            <a:r>
              <a:rPr lang="en-US" sz="1600" dirty="0" err="1">
                <a:latin typeface="+mn-lt"/>
              </a:rPr>
              <a:t>VNet</a:t>
            </a:r>
            <a:r>
              <a:rPr lang="en-US" sz="1600" dirty="0">
                <a:latin typeface="+mn-lt"/>
              </a:rPr>
              <a:t> along with Managed private endpoints protects against data exfiltration. </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Managed </a:t>
            </a:r>
            <a:r>
              <a:rPr lang="en-US" dirty="0" err="1"/>
              <a:t>VNet</a:t>
            </a:r>
            <a:endParaRPr lang="en-US" dirty="0"/>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dirty="0">
                <a:solidFill>
                  <a:srgbClr val="0078D7"/>
                </a:solidFill>
              </a:rPr>
              <a:t>Overview</a:t>
            </a:r>
          </a:p>
          <a:p>
            <a:pPr>
              <a:spcBef>
                <a:spcPts val="1248"/>
              </a:spcBef>
              <a:buClr>
                <a:schemeClr val="tx1"/>
              </a:buClr>
            </a:pPr>
            <a:r>
              <a:rPr lang="en-US" sz="1600" dirty="0">
                <a:latin typeface="+mn-lt"/>
              </a:rPr>
              <a:t>During Azure Synapse workspace creation, user can choose to associate it to a managed </a:t>
            </a:r>
            <a:r>
              <a:rPr lang="en-US" sz="1600" dirty="0" err="1">
                <a:latin typeface="+mn-lt"/>
              </a:rPr>
              <a:t>VNet</a:t>
            </a:r>
            <a:r>
              <a:rPr lang="en-US" sz="1600" dirty="0">
                <a:latin typeface="+mn-lt"/>
              </a:rPr>
              <a:t>. User cannot change this workspace configuration after the workspace is created. </a:t>
            </a:r>
          </a:p>
          <a:p>
            <a:pPr>
              <a:spcBef>
                <a:spcPts val="1248"/>
              </a:spcBef>
              <a:buClr>
                <a:schemeClr val="tx1"/>
              </a:buClr>
            </a:pPr>
            <a:r>
              <a:rPr lang="en-US" sz="1600" dirty="0">
                <a:latin typeface="+mn-lt"/>
              </a:rPr>
              <a:t>User cannot reconfigure a workspace that does not have a Managed workspace </a:t>
            </a:r>
            <a:r>
              <a:rPr lang="en-US" sz="1600" dirty="0" err="1">
                <a:latin typeface="+mn-lt"/>
              </a:rPr>
              <a:t>VNet</a:t>
            </a:r>
            <a:r>
              <a:rPr lang="en-US" sz="1600" dirty="0">
                <a:latin typeface="+mn-lt"/>
              </a:rPr>
              <a:t> associated with it and associate a </a:t>
            </a:r>
            <a:r>
              <a:rPr lang="en-US" sz="1600" dirty="0" err="1">
                <a:latin typeface="+mn-lt"/>
              </a:rPr>
              <a:t>VNet</a:t>
            </a:r>
            <a:r>
              <a:rPr lang="en-US" sz="1600" dirty="0">
                <a:latin typeface="+mn-lt"/>
              </a:rPr>
              <a:t> to it.</a:t>
            </a:r>
          </a:p>
          <a:p>
            <a:pPr>
              <a:spcBef>
                <a:spcPts val="1248"/>
              </a:spcBef>
              <a:buClr>
                <a:schemeClr val="tx1"/>
              </a:buClr>
            </a:pPr>
            <a:r>
              <a:rPr lang="en-US" sz="1600" dirty="0">
                <a:latin typeface="+mn-lt"/>
              </a:rPr>
              <a:t>Private links are supported only in Synapse workspaces that have a managed </a:t>
            </a:r>
            <a:r>
              <a:rPr lang="en-US" sz="1600" dirty="0" err="1">
                <a:latin typeface="+mn-lt"/>
              </a:rPr>
              <a:t>VNet</a:t>
            </a:r>
            <a:r>
              <a:rPr lang="en-US" sz="1600" dirty="0">
                <a:latin typeface="+mn-lt"/>
              </a:rPr>
              <a:t> associated to it.</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dirty="0">
                <a:solidFill>
                  <a:schemeClr val="tx1"/>
                </a:solidFill>
                <a:latin typeface="+mn-lt"/>
              </a:rPr>
              <a:t>Allow outbound data traffic over Synapse managed private endpoints to only approved tenants </a:t>
            </a:r>
          </a:p>
          <a:p>
            <a:pPr>
              <a:spcBef>
                <a:spcPts val="1248"/>
              </a:spcBef>
              <a:buClr>
                <a:schemeClr val="tx1"/>
              </a:buClr>
            </a:pPr>
            <a:endParaRPr lang="en-US" sz="1600" dirty="0">
              <a:solidFill>
                <a:schemeClr val="tx1"/>
              </a:solidFill>
              <a:latin typeface="+mn-lt"/>
            </a:endParaRPr>
          </a:p>
          <a:p>
            <a:pPr marL="0" indent="0">
              <a:spcBef>
                <a:spcPts val="1248"/>
              </a:spcBef>
              <a:buClr>
                <a:schemeClr val="tx1"/>
              </a:buClr>
              <a:buNone/>
            </a:pPr>
            <a:endParaRPr lang="en-US" sz="1400" dirty="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dirty="0">
                <a:solidFill>
                  <a:srgbClr val="0078D7"/>
                </a:solidFill>
              </a:rPr>
              <a:t>Overview</a:t>
            </a:r>
          </a:p>
          <a:p>
            <a:pPr marL="0" indent="0">
              <a:spcBef>
                <a:spcPts val="1248"/>
              </a:spcBef>
              <a:buClr>
                <a:schemeClr val="tx1"/>
              </a:buClr>
              <a:buNone/>
            </a:pPr>
            <a:r>
              <a:rPr lang="en-US" sz="1600" dirty="0">
                <a:solidFill>
                  <a:schemeClr val="tx1"/>
                </a:solidFill>
                <a:latin typeface="+mn-lt"/>
              </a:rPr>
              <a:t>Managed private endpoints are private endpoints created in the Managed workspace </a:t>
            </a:r>
            <a:r>
              <a:rPr lang="en-US" sz="1600" dirty="0" err="1">
                <a:solidFill>
                  <a:schemeClr val="tx1"/>
                </a:solidFill>
                <a:latin typeface="+mn-lt"/>
              </a:rPr>
              <a:t>VNet</a:t>
            </a:r>
            <a:r>
              <a:rPr lang="en-US" sz="1600" dirty="0">
                <a:solidFill>
                  <a:schemeClr val="tx1"/>
                </a:solidFill>
                <a:latin typeface="+mn-lt"/>
              </a:rPr>
              <a:t> establishing a private link to Azure resources. Managed private endpoints are only supported in Azure Synapse workspaces with a Managed workspace </a:t>
            </a:r>
            <a:r>
              <a:rPr lang="en-US" sz="1600" dirty="0" err="1">
                <a:solidFill>
                  <a:schemeClr val="tx1"/>
                </a:solidFill>
                <a:latin typeface="+mn-lt"/>
              </a:rPr>
              <a:t>VNet</a:t>
            </a:r>
            <a:r>
              <a:rPr lang="en-US" sz="1600" dirty="0">
                <a:solidFill>
                  <a:schemeClr val="tx1"/>
                </a:solidFill>
                <a:latin typeface="+mn-lt"/>
              </a:rPr>
              <a:t>.</a:t>
            </a:r>
          </a:p>
          <a:p>
            <a:pPr>
              <a:spcBef>
                <a:spcPts val="1248"/>
              </a:spcBef>
              <a:buClr>
                <a:schemeClr val="tx1"/>
              </a:buClr>
            </a:pPr>
            <a:r>
              <a:rPr lang="en-US" dirty="0">
                <a:solidFill>
                  <a:srgbClr val="0078D7"/>
                </a:solidFill>
              </a:rPr>
              <a:t>Benefits</a:t>
            </a:r>
          </a:p>
          <a:p>
            <a:pPr marL="285750" indent="-285750">
              <a:spcBef>
                <a:spcPts val="1248"/>
              </a:spcBef>
              <a:buClr>
                <a:schemeClr val="tx1"/>
              </a:buClr>
              <a:buFont typeface="Arial" panose="020B0604020202020204" pitchFamily="34" charset="0"/>
              <a:buChar char="•"/>
            </a:pPr>
            <a:r>
              <a:rPr lang="en-US" sz="1600" dirty="0">
                <a:latin typeface="+mn-lt"/>
              </a:rPr>
              <a:t>Private link enables customers to access Azure services and Azure hosted customer/partner services from their Azure </a:t>
            </a:r>
            <a:r>
              <a:rPr lang="en-US" sz="1600" dirty="0" err="1">
                <a:latin typeface="+mn-lt"/>
              </a:rPr>
              <a:t>VNet</a:t>
            </a:r>
            <a:r>
              <a:rPr lang="en-US" sz="1600" dirty="0">
                <a:latin typeface="+mn-lt"/>
              </a:rPr>
              <a:t> securely.</a:t>
            </a:r>
          </a:p>
          <a:p>
            <a:pPr marL="285750" indent="-285750">
              <a:spcBef>
                <a:spcPts val="1248"/>
              </a:spcBef>
              <a:buClr>
                <a:schemeClr val="tx1"/>
              </a:buClr>
              <a:buFont typeface="Arial" panose="020B0604020202020204" pitchFamily="34" charset="0"/>
              <a:buChar char="•"/>
            </a:pPr>
            <a:r>
              <a:rPr lang="en-US" sz="1600" dirty="0">
                <a:latin typeface="+mn-lt"/>
              </a:rPr>
              <a:t>With use of private link, traffic between customer’s </a:t>
            </a:r>
            <a:r>
              <a:rPr lang="en-US" sz="1600" dirty="0" err="1">
                <a:latin typeface="+mn-lt"/>
              </a:rPr>
              <a:t>VNet</a:t>
            </a:r>
            <a:r>
              <a:rPr lang="en-US" sz="1600" dirty="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dirty="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dirty="0">
                <a:latin typeface="+mn-lt"/>
              </a:rPr>
              <a:t>Private endpoint uses a private IP address from customer’s </a:t>
            </a:r>
            <a:r>
              <a:rPr lang="en-US" sz="1600" dirty="0" err="1">
                <a:latin typeface="+mn-lt"/>
              </a:rPr>
              <a:t>VNet</a:t>
            </a:r>
            <a:r>
              <a:rPr lang="en-US" sz="1600" dirty="0">
                <a:latin typeface="+mn-lt"/>
              </a:rPr>
              <a:t> to effectively bring the service into their </a:t>
            </a:r>
            <a:r>
              <a:rPr lang="en-US" sz="1600" dirty="0" err="1">
                <a:latin typeface="+mn-lt"/>
              </a:rPr>
              <a:t>VNet</a:t>
            </a:r>
            <a:r>
              <a:rPr lang="en-US" sz="1600" dirty="0">
                <a:latin typeface="+mn-lt"/>
              </a:rPr>
              <a:t>. </a:t>
            </a:r>
          </a:p>
          <a:p>
            <a:pPr marL="285750" indent="-285750">
              <a:spcBef>
                <a:spcPts val="1248"/>
              </a:spcBef>
              <a:buClr>
                <a:schemeClr val="tx1"/>
              </a:buClr>
              <a:buFont typeface="Arial" panose="020B0604020202020204" pitchFamily="34" charset="0"/>
              <a:buChar char="•"/>
            </a:pPr>
            <a:r>
              <a:rPr lang="en-US" sz="1600" dirty="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dirty="0">
                <a:solidFill>
                  <a:schemeClr val="tx1"/>
                </a:solidFill>
                <a:latin typeface="+mn-lt"/>
              </a:rPr>
              <a:t>Dedicated SQL pool and serverless SQL pool use multi-tenant infrastructure that is not deployed into the Managed workspace </a:t>
            </a:r>
            <a:r>
              <a:rPr lang="en-US" sz="1600" dirty="0" err="1">
                <a:solidFill>
                  <a:schemeClr val="tx1"/>
                </a:solidFill>
                <a:latin typeface="+mn-lt"/>
              </a:rPr>
              <a:t>VNet</a:t>
            </a:r>
            <a:r>
              <a:rPr lang="en-US" sz="1600" dirty="0">
                <a:solidFill>
                  <a:schemeClr val="tx1"/>
                </a:solidFill>
                <a:latin typeface="+mn-lt"/>
              </a:rPr>
              <a:t>. </a:t>
            </a:r>
          </a:p>
          <a:p>
            <a:pPr marL="0" indent="0">
              <a:spcBef>
                <a:spcPts val="1248"/>
              </a:spcBef>
              <a:buClr>
                <a:schemeClr val="tx1"/>
              </a:buClr>
              <a:buNone/>
            </a:pPr>
            <a:r>
              <a:rPr lang="en-US" sz="1600" dirty="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a:t>
            </a:r>
            <a:endParaRPr lang="en-US" sz="1372" dirty="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t>Managed </a:t>
            </a:r>
            <a:r>
              <a:rPr lang="en-US" sz="3200" dirty="0" err="1"/>
              <a:t>VNets</a:t>
            </a:r>
            <a:r>
              <a:rPr lang="en-US" sz="3200" dirty="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serverless SQL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1234241" y="1070778"/>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Dedicated SQL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(on-premises)</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Allowing only specific public Azure endpoints</a:t>
            </a:r>
          </a:p>
          <a:p>
            <a:pPr marL="0" indent="0">
              <a:buNone/>
            </a:pPr>
            <a:r>
              <a:rPr lang="en-US" dirty="0"/>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partitionedOrderTable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OrderId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dirty="0">
                <a:solidFill>
                  <a:schemeClr val="tx2"/>
                </a:solidFill>
              </a:rPr>
              <a:t>Overview</a:t>
            </a:r>
          </a:p>
          <a:p>
            <a:pPr lvl="1">
              <a:spcBef>
                <a:spcPts val="600"/>
              </a:spcBef>
            </a:pPr>
            <a:r>
              <a:rPr lang="en-US" dirty="0"/>
              <a:t>Table partitions divide data into smaller groups</a:t>
            </a:r>
          </a:p>
          <a:p>
            <a:pPr lvl="1">
              <a:spcBef>
                <a:spcPts val="600"/>
              </a:spcBef>
            </a:pPr>
            <a:r>
              <a:rPr lang="en-US" dirty="0"/>
              <a:t>In most cases, partitions are created on a date column</a:t>
            </a:r>
          </a:p>
          <a:p>
            <a:pPr lvl="1">
              <a:spcBef>
                <a:spcPts val="600"/>
              </a:spcBef>
            </a:pPr>
            <a:r>
              <a:rPr lang="en-US" dirty="0"/>
              <a:t>Supported on all table types</a:t>
            </a:r>
          </a:p>
          <a:p>
            <a:pPr lvl="1">
              <a:spcBef>
                <a:spcPts val="600"/>
              </a:spcBef>
            </a:pPr>
            <a:r>
              <a:rPr lang="en-US" dirty="0"/>
              <a:t>RANGE RIGHT – Used for time partitions</a:t>
            </a:r>
          </a:p>
          <a:p>
            <a:pPr lvl="1">
              <a:spcBef>
                <a:spcPts val="600"/>
              </a:spcBef>
              <a:spcAft>
                <a:spcPts val="1200"/>
              </a:spcAft>
            </a:pPr>
            <a:r>
              <a:rPr lang="en-US" dirty="0"/>
              <a:t>RANGE LEFT – Used for number partitions</a:t>
            </a:r>
          </a:p>
          <a:p>
            <a:r>
              <a:rPr lang="en-US" dirty="0">
                <a:solidFill>
                  <a:schemeClr val="tx2"/>
                </a:solidFill>
              </a:rPr>
              <a:t>Benefits</a:t>
            </a:r>
          </a:p>
          <a:p>
            <a:pPr lvl="1">
              <a:spcBef>
                <a:spcPts val="600"/>
              </a:spcBef>
            </a:pPr>
            <a:r>
              <a:rPr lang="en-US" dirty="0"/>
              <a:t>Improves efficiency and performance of loading and querying by limiting the scope to subset of data.</a:t>
            </a:r>
          </a:p>
          <a:p>
            <a:pPr lvl="1">
              <a:spcBef>
                <a:spcPts val="600"/>
              </a:spcBef>
            </a:pPr>
            <a:r>
              <a:rPr lang="en-US" dirty="0"/>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dirty="0">
                <a:solidFill>
                  <a:srgbClr val="0078D7"/>
                </a:solidFill>
              </a:rPr>
              <a:t>Overview</a:t>
            </a:r>
          </a:p>
          <a:p>
            <a:pPr lvl="0">
              <a:spcBef>
                <a:spcPts val="600"/>
              </a:spcBef>
            </a:pPr>
            <a:r>
              <a:rPr lang="en-US" sz="1600" dirty="0">
                <a:latin typeface="Segoe UI"/>
              </a:rPr>
              <a:t>Manage user identities in one location.</a:t>
            </a:r>
          </a:p>
          <a:p>
            <a:pPr lvl="0">
              <a:spcBef>
                <a:spcPts val="600"/>
              </a:spcBef>
              <a:spcAft>
                <a:spcPts val="1200"/>
              </a:spcAft>
            </a:pPr>
            <a:r>
              <a:rPr lang="en-US" sz="1600" dirty="0">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latin typeface="Segoe UI"/>
            </a:endParaRPr>
          </a:p>
          <a:p>
            <a:pPr lvl="0"/>
            <a:r>
              <a:rPr lang="en-US" dirty="0">
                <a:solidFill>
                  <a:srgbClr val="0078D7"/>
                </a:solidFill>
              </a:rPr>
              <a:t>Benefits</a:t>
            </a:r>
          </a:p>
          <a:p>
            <a:pPr>
              <a:spcBef>
                <a:spcPts val="600"/>
              </a:spcBef>
            </a:pPr>
            <a:r>
              <a:rPr lang="en-US" sz="1600" dirty="0">
                <a:latin typeface="Segoe UI"/>
              </a:rPr>
              <a:t>Enables management of database permissions by using external Azure Active Directory groups</a:t>
            </a:r>
          </a:p>
          <a:p>
            <a:pPr lvl="0">
              <a:spcBef>
                <a:spcPts val="600"/>
              </a:spcBef>
            </a:pPr>
            <a:r>
              <a:rPr lang="en-US" sz="1600" dirty="0">
                <a:latin typeface="Segoe UI"/>
              </a:rPr>
              <a:t>Allows password rotation in a single place</a:t>
            </a:r>
          </a:p>
          <a:p>
            <a:pPr>
              <a:spcBef>
                <a:spcPts val="600"/>
              </a:spcBef>
            </a:pPr>
            <a:r>
              <a:rPr lang="en-US" sz="1600" dirty="0">
                <a:latin typeface="Segoe UI"/>
              </a:rPr>
              <a:t>Alternative to SQL Server authentication</a:t>
            </a:r>
          </a:p>
          <a:p>
            <a:pPr lvl="0">
              <a:spcBef>
                <a:spcPts val="600"/>
              </a:spcBef>
            </a:pPr>
            <a:r>
              <a:rPr lang="en-US" sz="1600" dirty="0">
                <a:latin typeface="Segoe UI"/>
              </a:rPr>
              <a:t>Eliminates the need to store passwords</a:t>
            </a:r>
            <a:endParaRPr lang="en-US" sz="1600" dirty="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dirty="0"/>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dirty="0"/>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dirty="0"/>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dirty="0"/>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Enterprise-grade security model enables you to control who can access data.</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marL="285750" indent="-285750">
              <a:lnSpc>
                <a:spcPct val="100000"/>
              </a:lnSpc>
              <a:spcAft>
                <a:spcPts val="600"/>
              </a:spcAft>
              <a:buFontTx/>
              <a:buChar char="-"/>
            </a:pPr>
            <a:r>
              <a:rPr lang="en-US" sz="1600" dirty="0">
                <a:solidFill>
                  <a:schemeClr val="tx1"/>
                </a:solidFill>
              </a:rPr>
              <a:t>Use Azure Active Directory users or native SQL logins.</a:t>
            </a:r>
          </a:p>
          <a:p>
            <a:pPr marL="285750" indent="-285750">
              <a:lnSpc>
                <a:spcPct val="100000"/>
              </a:lnSpc>
              <a:spcAft>
                <a:spcPts val="600"/>
              </a:spcAft>
              <a:buFontTx/>
              <a:buChar char="-"/>
            </a:pPr>
            <a:r>
              <a:rPr lang="en-US" sz="1600" dirty="0">
                <a:solidFill>
                  <a:schemeClr val="tx1"/>
                </a:solidFill>
              </a:rPr>
              <a:t>SAS tokens, AAD or workspace identity access</a:t>
            </a:r>
          </a:p>
          <a:p>
            <a:pPr marL="285750" indent="-285750">
              <a:lnSpc>
                <a:spcPct val="100000"/>
              </a:lnSpc>
              <a:spcAft>
                <a:spcPts val="600"/>
              </a:spcAft>
              <a:buFontTx/>
              <a:buChar char="-"/>
            </a:pPr>
            <a:r>
              <a:rPr lang="en-US" sz="1600" dirty="0">
                <a:solidFill>
                  <a:schemeClr val="tx1"/>
                </a:solidFill>
              </a:rPr>
              <a:t>Specify access methods in credential</a:t>
            </a:r>
          </a:p>
          <a:p>
            <a:pPr marL="285750" indent="-285750">
              <a:lnSpc>
                <a:spcPct val="100000"/>
              </a:lnSpc>
              <a:spcAft>
                <a:spcPts val="600"/>
              </a:spcAft>
              <a:buFontTx/>
              <a:buChar char="-"/>
            </a:pPr>
            <a:r>
              <a:rPr lang="en-US" sz="1600" dirty="0">
                <a:solidFill>
                  <a:schemeClr val="tx1"/>
                </a:solidFill>
              </a:rPr>
              <a:t>Grant access to storage by referencing storage credential</a:t>
            </a:r>
          </a:p>
          <a:p>
            <a:pPr marL="285750" indent="-285750">
              <a:lnSpc>
                <a:spcPct val="100000"/>
              </a:lnSpc>
              <a:spcAft>
                <a:spcPts val="600"/>
              </a:spcAft>
              <a:buFontTx/>
              <a:buChar char="-"/>
            </a:pPr>
            <a:r>
              <a:rPr lang="en-US" sz="1600" dirty="0">
                <a:solidFill>
                  <a:schemeClr val="tx1"/>
                </a:solidFill>
              </a:rPr>
              <a:t>Enable some logins to access external tables </a:t>
            </a:r>
          </a:p>
          <a:p>
            <a:pPr marL="285750" indent="-285750">
              <a:lnSpc>
                <a:spcPct val="100000"/>
              </a:lnSpc>
              <a:spcAft>
                <a:spcPts val="600"/>
              </a:spcAft>
              <a:buFontTx/>
              <a:buChar char="-"/>
            </a:pPr>
            <a:r>
              <a:rPr lang="en-US" sz="1600" dirty="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dirty="0" err="1">
                <a:solidFill>
                  <a:srgbClr val="339933"/>
                </a:solidFill>
                <a:highlight>
                  <a:srgbClr val="FFFFFF"/>
                </a:highlight>
                <a:latin typeface="Calibri" panose="020F0502020204030204" pitchFamily="34" charset="0"/>
                <a:cs typeface="Calibri" panose="020F0502020204030204" pitchFamily="34" charset="0"/>
              </a:rPr>
              <a:t>a</a:t>
            </a:r>
            <a:r>
              <a:rPr lang="en-US" sz="1200" dirty="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 </a:t>
            </a:r>
            <a:r>
              <a:rPr lang="en-US" sz="1200" b="0" i="0" dirty="0">
                <a:solidFill>
                  <a:srgbClr val="0101FD"/>
                </a:solidFill>
                <a:effectLst/>
                <a:latin typeface="SFMono-Regular"/>
              </a:rPr>
              <a:t>FROM</a:t>
            </a:r>
            <a:r>
              <a:rPr lang="en-US" sz="1200" b="0" i="0" dirty="0">
                <a:solidFill>
                  <a:srgbClr val="171717"/>
                </a:solidFill>
                <a:effectLst/>
                <a:latin typeface="SFMono-Regular"/>
              </a:rPr>
              <a:t> </a:t>
            </a:r>
            <a:r>
              <a:rPr lang="en-US" sz="1200" b="0" i="0" dirty="0">
                <a:solidFill>
                  <a:srgbClr val="0101FD"/>
                </a:solidFill>
                <a:effectLst/>
                <a:latin typeface="SFMono-Regular"/>
              </a:rPr>
              <a:t>EXTERNAL</a:t>
            </a:r>
            <a:r>
              <a:rPr lang="en-US" sz="1200" b="0" i="0" dirty="0">
                <a:solidFill>
                  <a:srgbClr val="171717"/>
                </a:solidFill>
                <a:effectLst/>
                <a:latin typeface="SFMono-Regular"/>
              </a:rPr>
              <a:t> PROVIDER;</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dirty="0">
                <a:solidFill>
                  <a:srgbClr val="0101FD"/>
                </a:solidFill>
                <a:effectLst/>
                <a:latin typeface="SFMono-Regular"/>
              </a:rPr>
              <a:t>use</a:t>
            </a:r>
            <a:r>
              <a:rPr lang="en-US" sz="1200" b="0" i="0" dirty="0">
                <a:solidFill>
                  <a:srgbClr val="171717"/>
                </a:solidFill>
                <a:effectLst/>
                <a:latin typeface="SFMono-Regular"/>
              </a:rPr>
              <a:t> </a:t>
            </a:r>
            <a:r>
              <a:rPr lang="en-US" sz="1200" b="0" i="0" dirty="0" err="1">
                <a:solidFill>
                  <a:srgbClr val="171717"/>
                </a:solidFill>
                <a:effectLst/>
                <a:latin typeface="SFMono-Regular"/>
              </a:rPr>
              <a:t>yourdb</a:t>
            </a:r>
            <a:r>
              <a:rPr lang="en-US" sz="1200" b="0" i="0" dirty="0">
                <a:solidFill>
                  <a:srgbClr val="171717"/>
                </a:solidFill>
                <a:effectLst/>
                <a:latin typeface="SFMono-Regular"/>
              </a:rPr>
              <a:t> </a:t>
            </a:r>
            <a:r>
              <a:rPr lang="en-US" sz="1200" b="0" i="0" dirty="0">
                <a:solidFill>
                  <a:srgbClr val="008000"/>
                </a:solidFill>
                <a:effectLst/>
                <a:latin typeface="SFMono-Regular"/>
              </a:rPr>
              <a:t>-- Use your DB name</a:t>
            </a:r>
          </a:p>
          <a:p>
            <a:pPr lvl="0">
              <a:defRPr/>
            </a:pPr>
            <a:r>
              <a:rPr lang="en-US" sz="1200" b="0" i="0" dirty="0">
                <a:solidFill>
                  <a:srgbClr val="0101FD"/>
                </a:solidFill>
                <a:effectLst/>
                <a:latin typeface="SFMono-Regular"/>
              </a:rPr>
              <a:t>go</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a:t>
            </a:r>
            <a:r>
              <a:rPr lang="en-US" sz="1200" b="0" i="0" dirty="0">
                <a:solidFill>
                  <a:srgbClr val="0101FD"/>
                </a:solidFill>
                <a:effectLst/>
                <a:latin typeface="SFMono-Regular"/>
              </a:rPr>
              <a:t>USER</a:t>
            </a:r>
            <a:r>
              <a:rPr lang="en-US" sz="1200" b="0" i="0" dirty="0">
                <a:solidFill>
                  <a:srgbClr val="171717"/>
                </a:solidFill>
                <a:effectLst/>
                <a:latin typeface="SFMono-Regular"/>
              </a:rPr>
              <a:t> </a:t>
            </a:r>
            <a:r>
              <a:rPr lang="en-US" sz="1200" b="0" i="0" dirty="0">
                <a:solidFill>
                  <a:srgbClr val="0101FD"/>
                </a:solidFill>
                <a:effectLst/>
                <a:latin typeface="SFMono-Regular"/>
              </a:rPr>
              <a:t>alias</a:t>
            </a:r>
            <a:r>
              <a:rPr lang="en-US" sz="1200" b="0" i="0" dirty="0">
                <a:solidFill>
                  <a:srgbClr val="171717"/>
                </a:solidFill>
                <a:effectLst/>
                <a:latin typeface="SFMono-Regular"/>
              </a:rPr>
              <a:t> </a:t>
            </a:r>
            <a:r>
              <a:rPr lang="en-US" sz="1200" b="0" i="0" dirty="0">
                <a:solidFill>
                  <a:srgbClr val="0101FD"/>
                </a:solidFill>
                <a:effectLst/>
                <a:latin typeface="SFMono-Regular"/>
              </a:rPr>
              <a:t>FROM</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a:t>
            </a:r>
          </a:p>
          <a:p>
            <a:pPr lvl="0">
              <a:defRPr/>
            </a:pPr>
            <a:endParaRPr lang="en-US" sz="1200" b="0" i="0" dirty="0">
              <a:solidFill>
                <a:srgbClr val="171717"/>
              </a:solidFill>
              <a:effectLst/>
              <a:latin typeface="SFMono-Regular"/>
            </a:endParaRPr>
          </a:p>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dirty="0">
                <a:solidFill>
                  <a:srgbClr val="0000FF"/>
                </a:solidFill>
                <a:highlight>
                  <a:srgbClr val="FFFFFF"/>
                </a:highlight>
                <a:latin typeface="Calibri" panose="020F0502020204030204" pitchFamily="34" charset="0"/>
                <a:cs typeface="Calibri" panose="020F0502020204030204" pitchFamily="34" charset="0"/>
              </a:rPr>
              <a:t>,</a:t>
            </a:r>
            <a:br>
              <a:rPr lang="en-US" sz="1200" dirty="0">
                <a:solidFill>
                  <a:srgbClr val="0000FF"/>
                </a:solidFill>
                <a:highlight>
                  <a:srgbClr val="FFFFFF"/>
                </a:highlight>
                <a:latin typeface="Calibri" panose="020F0502020204030204" pitchFamily="34" charset="0"/>
                <a:cs typeface="Calibri" panose="020F0502020204030204" pitchFamily="34" charset="0"/>
              </a:rPr>
            </a:br>
            <a:r>
              <a:rPr lang="en-US" sz="1200" dirty="0">
                <a:solidFill>
                  <a:srgbClr val="0000FF"/>
                </a:solidFill>
                <a:highlight>
                  <a:srgbClr val="FFFFFF"/>
                </a:highlight>
                <a:latin typeface="Calibri" panose="020F0502020204030204" pitchFamily="34" charset="0"/>
                <a:cs typeface="Calibri" panose="020F0502020204030204" pitchFamily="34" charset="0"/>
              </a:rPr>
              <a:t>           SECRET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sv</a:t>
            </a:r>
            <a:r>
              <a:rPr lang="en-US" sz="1200" dirty="0">
                <a:solidFill>
                  <a:srgbClr val="FF0000"/>
                </a:solidFill>
                <a:highlight>
                  <a:srgbClr val="FFFFFF"/>
                </a:highlight>
                <a:latin typeface="Calibri" panose="020F0502020204030204" pitchFamily="34" charset="0"/>
                <a:cs typeface="Calibri" panose="020F0502020204030204" pitchFamily="34" charset="0"/>
              </a:rPr>
              <a:t>=2014-02-14&amp;sr=</a:t>
            </a:r>
            <a:r>
              <a:rPr lang="en-US" sz="1200" dirty="0" err="1">
                <a:solidFill>
                  <a:srgbClr val="FF0000"/>
                </a:solidFill>
                <a:highlight>
                  <a:srgbClr val="FFFFFF"/>
                </a:highlight>
                <a:latin typeface="Calibri" panose="020F0502020204030204" pitchFamily="34" charset="0"/>
                <a:cs typeface="Calibri" panose="020F0502020204030204" pitchFamily="34" charset="0"/>
              </a:rPr>
              <a:t>b&amp;si</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dirty="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dirty="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‘login1’</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a:gradFill>
                  <a:gsLst>
                    <a:gs pos="0">
                      <a:srgbClr val="FFFFFF"/>
                    </a:gs>
                    <a:gs pos="100000">
                      <a:srgbClr val="FFFFFF"/>
                    </a:gs>
                  </a:gsLst>
                  <a:lin ang="5400000" scaled="0"/>
                </a:gradFill>
                <a:ea typeface="Segoe UI" pitchFamily="34" charset="0"/>
                <a:cs typeface="Segoe UI" pitchFamily="34" charset="0"/>
              </a:rPr>
              <a:t>VNet</a:t>
            </a: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dirty="0">
                <a:latin typeface="Segoe UI"/>
                <a:cs typeface="Segoe UI" panose="020B0502040204020203" pitchFamily="34" charset="0"/>
              </a:rPr>
              <a:t>(1) Turn on SQL Auditing</a:t>
            </a:r>
          </a:p>
          <a:p>
            <a:pPr defTabSz="932574">
              <a:defRPr/>
            </a:pPr>
            <a:r>
              <a:rPr lang="en-US" sz="980" kern="0" dirty="0">
                <a:latin typeface="Segoe UI"/>
                <a:cs typeface="Segoe UI" panose="020B0502040204020203" pitchFamily="34" charset="0"/>
              </a:rPr>
              <a:t>(2</a:t>
            </a:r>
            <a:r>
              <a:rPr lang="en-US" sz="980" kern="0" dirty="0">
                <a:cs typeface="Segoe UI" panose="020B0502040204020203" pitchFamily="34" charset="0"/>
              </a:rPr>
              <a:t>) Analyze audit log</a:t>
            </a:r>
            <a:endParaRPr lang="en-US" sz="980" kern="0" dirty="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dirty="0"/>
              <a:t>Configurable via audit policy </a:t>
            </a:r>
          </a:p>
          <a:p>
            <a:pPr marL="285750" lvl="0" indent="-285750">
              <a:spcAft>
                <a:spcPts val="600"/>
              </a:spcAft>
              <a:buFont typeface="Wingdings" panose="05000000000000000000" pitchFamily="2" charset="2"/>
              <a:buChar char="ü"/>
            </a:pPr>
            <a:r>
              <a:rPr lang="en-US" dirty="0"/>
              <a:t>SQL audit logs can reside in </a:t>
            </a:r>
          </a:p>
          <a:p>
            <a:pPr marL="594360" lvl="0" indent="-228600">
              <a:spcAft>
                <a:spcPts val="600"/>
              </a:spcAft>
              <a:buFont typeface="Arial" panose="020B0604020202020204" pitchFamily="34" charset="0"/>
              <a:buChar char="•"/>
            </a:pPr>
            <a:r>
              <a:rPr lang="en-US" sz="1400" dirty="0"/>
              <a:t>Azure </a:t>
            </a:r>
            <a:r>
              <a:rPr lang="en-US" sz="1400" dirty="0">
                <a:solidFill>
                  <a:schemeClr val="tx2"/>
                </a:solidFill>
              </a:rPr>
              <a:t>Storage account</a:t>
            </a:r>
          </a:p>
          <a:p>
            <a:pPr marL="594360" lvl="0" indent="-228600">
              <a:spcAft>
                <a:spcPts val="600"/>
              </a:spcAft>
              <a:buFont typeface="Arial" panose="020B0604020202020204" pitchFamily="34" charset="0"/>
              <a:buChar char="•"/>
            </a:pPr>
            <a:r>
              <a:rPr lang="en-US" sz="1400" dirty="0"/>
              <a:t>Azure Log Analytics </a:t>
            </a:r>
          </a:p>
          <a:p>
            <a:pPr marL="594360" lvl="0" indent="-228600">
              <a:spcAft>
                <a:spcPts val="2000"/>
              </a:spcAft>
              <a:buFont typeface="Arial" panose="020B0604020202020204" pitchFamily="34" charset="0"/>
              <a:buChar char="•"/>
            </a:pPr>
            <a:r>
              <a:rPr lang="en-US" sz="1400" dirty="0"/>
              <a:t>Azure Event Hubs</a:t>
            </a:r>
          </a:p>
          <a:p>
            <a:pPr marL="285750" lvl="0" indent="-285750">
              <a:spcAft>
                <a:spcPts val="600"/>
              </a:spcAft>
              <a:buFont typeface="Wingdings" panose="05000000000000000000" pitchFamily="2" charset="2"/>
              <a:buChar char="ü"/>
            </a:pPr>
            <a:r>
              <a:rPr lang="en-US" dirty="0"/>
              <a:t>Rich set of tools for  </a:t>
            </a:r>
          </a:p>
          <a:p>
            <a:pPr marL="594360" lvl="0" indent="-228600">
              <a:spcAft>
                <a:spcPts val="600"/>
              </a:spcAft>
              <a:buClr>
                <a:schemeClr val="tx1"/>
              </a:buClr>
              <a:buFont typeface="Arial" panose="020B0604020202020204" pitchFamily="34" charset="0"/>
              <a:buChar char="•"/>
            </a:pPr>
            <a:r>
              <a:rPr lang="en-US" sz="1400" dirty="0">
                <a:solidFill>
                  <a:schemeClr val="tx2"/>
                </a:solidFill>
              </a:rPr>
              <a:t>Investigating</a:t>
            </a:r>
            <a:r>
              <a:rPr lang="en-US" sz="1400" dirty="0"/>
              <a:t> security alerts  </a:t>
            </a:r>
          </a:p>
          <a:p>
            <a:pPr marL="594360" lvl="0" indent="-228600">
              <a:spcAft>
                <a:spcPts val="600"/>
              </a:spcAft>
              <a:buFont typeface="Arial" panose="020B0604020202020204" pitchFamily="34" charset="0"/>
              <a:buChar char="•"/>
            </a:pPr>
            <a:r>
              <a:rPr lang="en-US" sz="1400" dirty="0"/>
              <a:t>Tracking </a:t>
            </a:r>
            <a:r>
              <a:rPr lang="en-US" sz="1400" dirty="0">
                <a:solidFill>
                  <a:schemeClr val="tx2"/>
                </a:solidFill>
              </a:rPr>
              <a:t>access</a:t>
            </a:r>
            <a:r>
              <a:rPr lang="en-US" sz="1400" dirty="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dirty="0">
                <a:cs typeface="Segoe UI"/>
              </a:rPr>
              <a:t>SQL auditing in Azure Log Analytics and Event Hubs </a:t>
            </a:r>
            <a:br>
              <a:rPr lang="en-US" dirty="0"/>
            </a:br>
            <a:br>
              <a:rPr lang="en-US" sz="1000" dirty="0"/>
            </a:br>
            <a:r>
              <a:rPr lang="en-US" sz="2800" dirty="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dirty="0"/>
              <a:t>Detects potential SQL injection attacks</a:t>
            </a:r>
          </a:p>
          <a:p>
            <a:pPr marL="285750" lvl="0" indent="-285750">
              <a:spcAft>
                <a:spcPts val="2000"/>
              </a:spcAft>
              <a:buFont typeface="Wingdings" panose="05000000000000000000" pitchFamily="2" charset="2"/>
              <a:buChar char="ü"/>
            </a:pPr>
            <a:r>
              <a:rPr lang="en-US" dirty="0"/>
              <a:t>Detects unusual access &amp; data exfiltration activities</a:t>
            </a:r>
          </a:p>
          <a:p>
            <a:pPr marL="285750" lvl="0" indent="-285750">
              <a:spcAft>
                <a:spcPts val="2000"/>
              </a:spcAft>
              <a:buFont typeface="Wingdings" panose="05000000000000000000" pitchFamily="2" charset="2"/>
              <a:buChar char="ü"/>
            </a:pPr>
            <a:r>
              <a:rPr lang="en-US" dirty="0"/>
              <a:t>Actionable alerts to investigate &amp; remediate</a:t>
            </a:r>
          </a:p>
          <a:p>
            <a:pPr marL="285750" lvl="0" indent="-285750">
              <a:spcAft>
                <a:spcPts val="2000"/>
              </a:spcAft>
              <a:buFont typeface="Wingdings" panose="05000000000000000000" pitchFamily="2" charset="2"/>
              <a:buChar char="ü"/>
            </a:pPr>
            <a:r>
              <a:rPr lang="en-US" dirty="0"/>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dirty="0">
                <a:cs typeface="Segoe UI"/>
              </a:rPr>
              <a:t>SQL threat detection</a:t>
            </a:r>
            <a:br>
              <a:rPr lang="en-US" dirty="0"/>
            </a:br>
            <a:br>
              <a:rPr lang="en-US" sz="1000" dirty="0"/>
            </a:br>
            <a:r>
              <a:rPr lang="en-US" sz="2800" dirty="0">
                <a:solidFill>
                  <a:schemeClr val="tx1"/>
                </a:solidFill>
                <a:latin typeface="Segoe UI"/>
                <a:cs typeface="Segoe UI"/>
              </a:rPr>
              <a:t>Detect and investigate anomalous database activity </a:t>
            </a:r>
            <a:endParaRPr lang="en-US" sz="2800" dirty="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2850</TotalTime>
  <Words>19676</Words>
  <Application>Microsoft Office PowerPoint</Application>
  <PresentationFormat>Widescreen</PresentationFormat>
  <Paragraphs>2553</Paragraphs>
  <Slides>116</Slides>
  <Notes>85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116</vt:i4>
      </vt:variant>
    </vt:vector>
  </HeadingPairs>
  <TitlesOfParts>
    <vt:vector size="131"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Performance Anti-Patterns</vt:lpstr>
      <vt:lpstr>Too many partitions</vt:lpstr>
      <vt:lpstr>Views on Views</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Hands-On Build Activity:  Data Warehouse Optimization Part 2</vt:lpstr>
      <vt:lpstr>Lab: individual lab exercise</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91</cp:revision>
  <dcterms:created xsi:type="dcterms:W3CDTF">2020-05-01T23:34:12Z</dcterms:created>
  <dcterms:modified xsi:type="dcterms:W3CDTF">2021-01-31T18:01:56Z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